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19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jV5ee3p7uTFdEdcwb238Db3Pj1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4.1</c:v>
                </c:pt>
                <c:pt idx="1">
                  <c:v>4.3</c:v>
                </c:pt>
                <c:pt idx="2">
                  <c:v>4.5</c:v>
                </c:pt>
                <c:pt idx="3">
                  <c:v>4.4</c:v>
                </c:pt>
                <c:pt idx="4">
                  <c:v>4.8</c:v>
                </c:pt>
                <c:pt idx="5">
                  <c:v>5.0</c:v>
                </c:pt>
                <c:pt idx="6">
                  <c:v>5.1</c:v>
                </c:pt>
                <c:pt idx="7">
                  <c:v>5.3</c:v>
                </c:pt>
                <c:pt idx="8">
                  <c:v>5.5</c:v>
                </c:pt>
                <c:pt idx="9">
                  <c:v>5.6</c:v>
                </c:pt>
                <c:pt idx="10">
                  <c:v>5.8</c:v>
                </c:pt>
                <c:pt idx="11">
                  <c:v>6.0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Adj. EBITDA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0.3</c:v>
                </c:pt>
                <c:pt idx="1">
                  <c:v>0.35</c:v>
                </c:pt>
                <c:pt idx="2">
                  <c:v>0.42</c:v>
                </c:pt>
                <c:pt idx="3">
                  <c:v>0.38</c:v>
                </c:pt>
                <c:pt idx="4">
                  <c:v>0.5</c:v>
                </c:pt>
                <c:pt idx="5">
                  <c:v>0.55</c:v>
                </c:pt>
                <c:pt idx="6">
                  <c:v>0.58</c:v>
                </c:pt>
                <c:pt idx="7">
                  <c:v>0.62</c:v>
                </c:pt>
                <c:pt idx="8">
                  <c:v>0.67</c:v>
                </c:pt>
                <c:pt idx="9">
                  <c:v>0.7</c:v>
                </c:pt>
                <c:pt idx="10">
                  <c:v>0.74</c:v>
                </c:pt>
                <c:pt idx="11">
                  <c:v>0.8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crossAx val="2118791784"/>
        <c:crosses val="autoZero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1" name="Google Shape;104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cadenceandcompass.com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cadenceandcompass.com" TargetMode="External"/><Relationship Id="rId4" Type="http://schemas.openxmlformats.org/officeDocument/2006/relationships/hyperlink" Target="https://www.cadenceandcompass.com" TargetMode="External"/><Relationship Id="rId5" Type="http://schemas.openxmlformats.org/officeDocument/2006/relationships/hyperlink" Target="https://www.cadenceandcompass.com" TargetMode="External"/><Relationship Id="rId6" Type="http://schemas.openxmlformats.org/officeDocument/2006/relationships/hyperlink" Target="https://www.cadenceandcompass.com" TargetMode="External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7F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713232" y="1847088"/>
            <a:ext cx="576072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BOARD REPORTING</a:t>
            </a:r>
            <a:br>
              <a:rPr b="1" i="0" lang="en-US" sz="32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TEMPLATE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731520" y="3310128"/>
            <a:ext cx="53949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A practical board deck for performance, strategy,</a:t>
            </a:r>
            <a:br>
              <a:rPr b="0" i="0" lang="en-US" sz="16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risk, governance and decision-making.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731520" y="523036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[COMPANY NAME]  •  [MEETING DATE]  •  [REPORTING PERIOD]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7635240" y="0"/>
            <a:ext cx="4553712" cy="685800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8138160" y="960120"/>
            <a:ext cx="3383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EED8DE"/>
                </a:solidFill>
                <a:latin typeface="Arial"/>
                <a:ea typeface="Arial"/>
                <a:cs typeface="Arial"/>
                <a:sym typeface="Arial"/>
              </a:rPr>
              <a:t>BOARD MATERIALS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8138160" y="1874519"/>
            <a:ext cx="333756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changed?</a:t>
            </a:r>
            <a:br>
              <a:rPr b="1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matters?</a:t>
            </a:r>
            <a:br>
              <a:rPr b="1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requires a decision?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8138160" y="4892040"/>
            <a:ext cx="3200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Built to keep the conversation focused on trajectory, tradeoffs and action.</a:t>
            </a:r>
            <a:endParaRPr/>
          </a:p>
        </p:txBody>
      </p:sp>
      <p:pic>
        <p:nvPicPr>
          <p:cNvPr descr="Cadence &amp; Compass - Logo.png" id="91" name="Google Shape;91;p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368" y="530352"/>
            <a:ext cx="2971800" cy="167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0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Financial Performance — P&amp;L</a:t>
            </a:r>
            <a:endParaRPr/>
          </a:p>
        </p:txBody>
      </p:sp>
      <p:sp>
        <p:nvSpPr>
          <p:cNvPr id="416" name="Google Shape;416;p10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Use both period and YTD views; isolate the drivers that matter.</a:t>
            </a:r>
            <a:endParaRPr/>
          </a:p>
        </p:txBody>
      </p:sp>
      <p:sp>
        <p:nvSpPr>
          <p:cNvPr id="417" name="Google Shape;417;p10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0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419" name="Google Shape;419;p10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420" name="Google Shape;420;p10"/>
          <p:cNvSpPr/>
          <p:nvPr/>
        </p:nvSpPr>
        <p:spPr>
          <a:xfrm>
            <a:off x="658368" y="1572768"/>
            <a:ext cx="201168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0"/>
          <p:cNvSpPr txBox="1"/>
          <p:nvPr/>
        </p:nvSpPr>
        <p:spPr>
          <a:xfrm>
            <a:off x="713232" y="1682496"/>
            <a:ext cx="19019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$ in 000s</a:t>
            </a:r>
            <a:endParaRPr/>
          </a:p>
        </p:txBody>
      </p:sp>
      <p:sp>
        <p:nvSpPr>
          <p:cNvPr id="422" name="Google Shape;422;p10"/>
          <p:cNvSpPr/>
          <p:nvPr/>
        </p:nvSpPr>
        <p:spPr>
          <a:xfrm>
            <a:off x="2743200" y="1572768"/>
            <a:ext cx="100584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0"/>
          <p:cNvSpPr txBox="1"/>
          <p:nvPr/>
        </p:nvSpPr>
        <p:spPr>
          <a:xfrm>
            <a:off x="2798064" y="1682496"/>
            <a:ext cx="89611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Current</a:t>
            </a:r>
            <a:endParaRPr/>
          </a:p>
        </p:txBody>
      </p:sp>
      <p:sp>
        <p:nvSpPr>
          <p:cNvPr id="424" name="Google Shape;424;p10"/>
          <p:cNvSpPr/>
          <p:nvPr/>
        </p:nvSpPr>
        <p:spPr>
          <a:xfrm>
            <a:off x="3840480" y="1572768"/>
            <a:ext cx="100584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0"/>
          <p:cNvSpPr txBox="1"/>
          <p:nvPr/>
        </p:nvSpPr>
        <p:spPr>
          <a:xfrm>
            <a:off x="3895344" y="1682496"/>
            <a:ext cx="89611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Budget</a:t>
            </a:r>
            <a:endParaRPr/>
          </a:p>
        </p:txBody>
      </p:sp>
      <p:sp>
        <p:nvSpPr>
          <p:cNvPr id="426" name="Google Shape;426;p10"/>
          <p:cNvSpPr/>
          <p:nvPr/>
        </p:nvSpPr>
        <p:spPr>
          <a:xfrm>
            <a:off x="4937760" y="1572768"/>
            <a:ext cx="91440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0"/>
          <p:cNvSpPr txBox="1"/>
          <p:nvPr/>
        </p:nvSpPr>
        <p:spPr>
          <a:xfrm>
            <a:off x="4992624" y="1682496"/>
            <a:ext cx="8046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Var $</a:t>
            </a:r>
            <a:endParaRPr/>
          </a:p>
        </p:txBody>
      </p:sp>
      <p:sp>
        <p:nvSpPr>
          <p:cNvPr id="428" name="Google Shape;428;p10"/>
          <p:cNvSpPr/>
          <p:nvPr/>
        </p:nvSpPr>
        <p:spPr>
          <a:xfrm>
            <a:off x="5943600" y="1572768"/>
            <a:ext cx="86868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0"/>
          <p:cNvSpPr txBox="1"/>
          <p:nvPr/>
        </p:nvSpPr>
        <p:spPr>
          <a:xfrm>
            <a:off x="5998464" y="1682496"/>
            <a:ext cx="7589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Var %</a:t>
            </a:r>
            <a:endParaRPr/>
          </a:p>
        </p:txBody>
      </p:sp>
      <p:sp>
        <p:nvSpPr>
          <p:cNvPr id="430" name="Google Shape;430;p10"/>
          <p:cNvSpPr/>
          <p:nvPr/>
        </p:nvSpPr>
        <p:spPr>
          <a:xfrm>
            <a:off x="6903720" y="1572768"/>
            <a:ext cx="109728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0"/>
          <p:cNvSpPr txBox="1"/>
          <p:nvPr/>
        </p:nvSpPr>
        <p:spPr>
          <a:xfrm>
            <a:off x="6958583" y="1682496"/>
            <a:ext cx="9875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YTD</a:t>
            </a:r>
            <a:endParaRPr/>
          </a:p>
        </p:txBody>
      </p:sp>
      <p:sp>
        <p:nvSpPr>
          <p:cNvPr id="432" name="Google Shape;432;p10"/>
          <p:cNvSpPr/>
          <p:nvPr/>
        </p:nvSpPr>
        <p:spPr>
          <a:xfrm>
            <a:off x="8092440" y="1572768"/>
            <a:ext cx="146304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0"/>
          <p:cNvSpPr txBox="1"/>
          <p:nvPr/>
        </p:nvSpPr>
        <p:spPr>
          <a:xfrm>
            <a:off x="8147304" y="1682496"/>
            <a:ext cx="135331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YTD Budget</a:t>
            </a:r>
            <a:endParaRPr/>
          </a:p>
        </p:txBody>
      </p:sp>
      <p:sp>
        <p:nvSpPr>
          <p:cNvPr id="434" name="Google Shape;434;p10"/>
          <p:cNvSpPr/>
          <p:nvPr/>
        </p:nvSpPr>
        <p:spPr>
          <a:xfrm>
            <a:off x="9646920" y="1572768"/>
            <a:ext cx="1371600" cy="402336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0"/>
          <p:cNvSpPr txBox="1"/>
          <p:nvPr/>
        </p:nvSpPr>
        <p:spPr>
          <a:xfrm>
            <a:off x="9701784" y="1682496"/>
            <a:ext cx="12618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YTD Var %</a:t>
            </a:r>
            <a:endParaRPr/>
          </a:p>
        </p:txBody>
      </p:sp>
      <p:sp>
        <p:nvSpPr>
          <p:cNvPr id="436" name="Google Shape;436;p10"/>
          <p:cNvSpPr/>
          <p:nvPr/>
        </p:nvSpPr>
        <p:spPr>
          <a:xfrm>
            <a:off x="658368" y="1975104"/>
            <a:ext cx="2011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0"/>
          <p:cNvSpPr txBox="1"/>
          <p:nvPr/>
        </p:nvSpPr>
        <p:spPr>
          <a:xfrm>
            <a:off x="713232" y="2130552"/>
            <a:ext cx="1901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Revenue</a:t>
            </a:r>
            <a:endParaRPr/>
          </a:p>
        </p:txBody>
      </p:sp>
      <p:sp>
        <p:nvSpPr>
          <p:cNvPr id="438" name="Google Shape;438;p10"/>
          <p:cNvSpPr/>
          <p:nvPr/>
        </p:nvSpPr>
        <p:spPr>
          <a:xfrm>
            <a:off x="2743200" y="1975104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0"/>
          <p:cNvSpPr txBox="1"/>
          <p:nvPr/>
        </p:nvSpPr>
        <p:spPr>
          <a:xfrm>
            <a:off x="2798064" y="2130552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40" name="Google Shape;440;p10"/>
          <p:cNvSpPr/>
          <p:nvPr/>
        </p:nvSpPr>
        <p:spPr>
          <a:xfrm>
            <a:off x="3840480" y="1975104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0"/>
          <p:cNvSpPr txBox="1"/>
          <p:nvPr/>
        </p:nvSpPr>
        <p:spPr>
          <a:xfrm>
            <a:off x="3895344" y="2130552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42" name="Google Shape;442;p10"/>
          <p:cNvSpPr/>
          <p:nvPr/>
        </p:nvSpPr>
        <p:spPr>
          <a:xfrm>
            <a:off x="4937760" y="1975104"/>
            <a:ext cx="9144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0"/>
          <p:cNvSpPr txBox="1"/>
          <p:nvPr/>
        </p:nvSpPr>
        <p:spPr>
          <a:xfrm>
            <a:off x="4992624" y="2130552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$XXX</a:t>
            </a:r>
            <a:endParaRPr/>
          </a:p>
        </p:txBody>
      </p:sp>
      <p:sp>
        <p:nvSpPr>
          <p:cNvPr id="444" name="Google Shape;444;p10"/>
          <p:cNvSpPr/>
          <p:nvPr/>
        </p:nvSpPr>
        <p:spPr>
          <a:xfrm>
            <a:off x="5943600" y="1975104"/>
            <a:ext cx="868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0"/>
          <p:cNvSpPr txBox="1"/>
          <p:nvPr/>
        </p:nvSpPr>
        <p:spPr>
          <a:xfrm>
            <a:off x="5998464" y="2130552"/>
            <a:ext cx="758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46" name="Google Shape;446;p10"/>
          <p:cNvSpPr/>
          <p:nvPr/>
        </p:nvSpPr>
        <p:spPr>
          <a:xfrm>
            <a:off x="6903720" y="1975104"/>
            <a:ext cx="10972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0"/>
          <p:cNvSpPr txBox="1"/>
          <p:nvPr/>
        </p:nvSpPr>
        <p:spPr>
          <a:xfrm>
            <a:off x="6958583" y="2130552"/>
            <a:ext cx="9875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48" name="Google Shape;448;p10"/>
          <p:cNvSpPr/>
          <p:nvPr/>
        </p:nvSpPr>
        <p:spPr>
          <a:xfrm>
            <a:off x="8092440" y="1975104"/>
            <a:ext cx="14630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0"/>
          <p:cNvSpPr txBox="1"/>
          <p:nvPr/>
        </p:nvSpPr>
        <p:spPr>
          <a:xfrm>
            <a:off x="8147304" y="2130552"/>
            <a:ext cx="1353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50" name="Google Shape;450;p10"/>
          <p:cNvSpPr/>
          <p:nvPr/>
        </p:nvSpPr>
        <p:spPr>
          <a:xfrm>
            <a:off x="9646920" y="1975104"/>
            <a:ext cx="13716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0"/>
          <p:cNvSpPr txBox="1"/>
          <p:nvPr/>
        </p:nvSpPr>
        <p:spPr>
          <a:xfrm>
            <a:off x="9701784" y="2130552"/>
            <a:ext cx="12618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52" name="Google Shape;452;p10"/>
          <p:cNvSpPr/>
          <p:nvPr/>
        </p:nvSpPr>
        <p:spPr>
          <a:xfrm>
            <a:off x="658368" y="2542032"/>
            <a:ext cx="2011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0"/>
          <p:cNvSpPr txBox="1"/>
          <p:nvPr/>
        </p:nvSpPr>
        <p:spPr>
          <a:xfrm>
            <a:off x="713232" y="2697480"/>
            <a:ext cx="1901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Contribution / Gross Margin</a:t>
            </a:r>
            <a:endParaRPr/>
          </a:p>
        </p:txBody>
      </p:sp>
      <p:sp>
        <p:nvSpPr>
          <p:cNvPr id="454" name="Google Shape;454;p10"/>
          <p:cNvSpPr/>
          <p:nvPr/>
        </p:nvSpPr>
        <p:spPr>
          <a:xfrm>
            <a:off x="2743200" y="2542032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0"/>
          <p:cNvSpPr txBox="1"/>
          <p:nvPr/>
        </p:nvSpPr>
        <p:spPr>
          <a:xfrm>
            <a:off x="2798064" y="2697480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56" name="Google Shape;456;p10"/>
          <p:cNvSpPr/>
          <p:nvPr/>
        </p:nvSpPr>
        <p:spPr>
          <a:xfrm>
            <a:off x="3840480" y="2542032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0"/>
          <p:cNvSpPr txBox="1"/>
          <p:nvPr/>
        </p:nvSpPr>
        <p:spPr>
          <a:xfrm>
            <a:off x="3895344" y="2697480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58" name="Google Shape;458;p10"/>
          <p:cNvSpPr/>
          <p:nvPr/>
        </p:nvSpPr>
        <p:spPr>
          <a:xfrm>
            <a:off x="4937760" y="2542032"/>
            <a:ext cx="9144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0"/>
          <p:cNvSpPr txBox="1"/>
          <p:nvPr/>
        </p:nvSpPr>
        <p:spPr>
          <a:xfrm>
            <a:off x="4992624" y="2697480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$XXX</a:t>
            </a:r>
            <a:endParaRPr/>
          </a:p>
        </p:txBody>
      </p:sp>
      <p:sp>
        <p:nvSpPr>
          <p:cNvPr id="460" name="Google Shape;460;p10"/>
          <p:cNvSpPr/>
          <p:nvPr/>
        </p:nvSpPr>
        <p:spPr>
          <a:xfrm>
            <a:off x="5943600" y="2542032"/>
            <a:ext cx="868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0"/>
          <p:cNvSpPr txBox="1"/>
          <p:nvPr/>
        </p:nvSpPr>
        <p:spPr>
          <a:xfrm>
            <a:off x="5998464" y="2697480"/>
            <a:ext cx="758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62" name="Google Shape;462;p10"/>
          <p:cNvSpPr/>
          <p:nvPr/>
        </p:nvSpPr>
        <p:spPr>
          <a:xfrm>
            <a:off x="6903720" y="2542032"/>
            <a:ext cx="10972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0"/>
          <p:cNvSpPr txBox="1"/>
          <p:nvPr/>
        </p:nvSpPr>
        <p:spPr>
          <a:xfrm>
            <a:off x="6958583" y="2697480"/>
            <a:ext cx="9875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64" name="Google Shape;464;p10"/>
          <p:cNvSpPr/>
          <p:nvPr/>
        </p:nvSpPr>
        <p:spPr>
          <a:xfrm>
            <a:off x="8092440" y="2542032"/>
            <a:ext cx="14630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0"/>
          <p:cNvSpPr txBox="1"/>
          <p:nvPr/>
        </p:nvSpPr>
        <p:spPr>
          <a:xfrm>
            <a:off x="8147304" y="2697480"/>
            <a:ext cx="1353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66" name="Google Shape;466;p10"/>
          <p:cNvSpPr/>
          <p:nvPr/>
        </p:nvSpPr>
        <p:spPr>
          <a:xfrm>
            <a:off x="9646920" y="2542032"/>
            <a:ext cx="13716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0"/>
          <p:cNvSpPr txBox="1"/>
          <p:nvPr/>
        </p:nvSpPr>
        <p:spPr>
          <a:xfrm>
            <a:off x="9701784" y="2697480"/>
            <a:ext cx="12618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68" name="Google Shape;468;p10"/>
          <p:cNvSpPr/>
          <p:nvPr/>
        </p:nvSpPr>
        <p:spPr>
          <a:xfrm>
            <a:off x="658368" y="3108960"/>
            <a:ext cx="2011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0"/>
          <p:cNvSpPr txBox="1"/>
          <p:nvPr/>
        </p:nvSpPr>
        <p:spPr>
          <a:xfrm>
            <a:off x="713232" y="3264408"/>
            <a:ext cx="1901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Operating Expense</a:t>
            </a:r>
            <a:endParaRPr/>
          </a:p>
        </p:txBody>
      </p:sp>
      <p:sp>
        <p:nvSpPr>
          <p:cNvPr id="470" name="Google Shape;470;p10"/>
          <p:cNvSpPr/>
          <p:nvPr/>
        </p:nvSpPr>
        <p:spPr>
          <a:xfrm>
            <a:off x="2743200" y="3108960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0"/>
          <p:cNvSpPr txBox="1"/>
          <p:nvPr/>
        </p:nvSpPr>
        <p:spPr>
          <a:xfrm>
            <a:off x="2798064" y="3264408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72" name="Google Shape;472;p10"/>
          <p:cNvSpPr/>
          <p:nvPr/>
        </p:nvSpPr>
        <p:spPr>
          <a:xfrm>
            <a:off x="3840480" y="3108960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0"/>
          <p:cNvSpPr txBox="1"/>
          <p:nvPr/>
        </p:nvSpPr>
        <p:spPr>
          <a:xfrm>
            <a:off x="3895344" y="3264408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74" name="Google Shape;474;p10"/>
          <p:cNvSpPr/>
          <p:nvPr/>
        </p:nvSpPr>
        <p:spPr>
          <a:xfrm>
            <a:off x="4937760" y="3108960"/>
            <a:ext cx="9144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0"/>
          <p:cNvSpPr txBox="1"/>
          <p:nvPr/>
        </p:nvSpPr>
        <p:spPr>
          <a:xfrm>
            <a:off x="4992624" y="3264408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$XXX</a:t>
            </a:r>
            <a:endParaRPr/>
          </a:p>
        </p:txBody>
      </p:sp>
      <p:sp>
        <p:nvSpPr>
          <p:cNvPr id="476" name="Google Shape;476;p10"/>
          <p:cNvSpPr/>
          <p:nvPr/>
        </p:nvSpPr>
        <p:spPr>
          <a:xfrm>
            <a:off x="5943600" y="3108960"/>
            <a:ext cx="868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0"/>
          <p:cNvSpPr txBox="1"/>
          <p:nvPr/>
        </p:nvSpPr>
        <p:spPr>
          <a:xfrm>
            <a:off x="5998464" y="3264408"/>
            <a:ext cx="758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78" name="Google Shape;478;p10"/>
          <p:cNvSpPr/>
          <p:nvPr/>
        </p:nvSpPr>
        <p:spPr>
          <a:xfrm>
            <a:off x="6903720" y="3108960"/>
            <a:ext cx="10972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0"/>
          <p:cNvSpPr txBox="1"/>
          <p:nvPr/>
        </p:nvSpPr>
        <p:spPr>
          <a:xfrm>
            <a:off x="6958583" y="3264408"/>
            <a:ext cx="9875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80" name="Google Shape;480;p10"/>
          <p:cNvSpPr/>
          <p:nvPr/>
        </p:nvSpPr>
        <p:spPr>
          <a:xfrm>
            <a:off x="8092440" y="3108960"/>
            <a:ext cx="14630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0"/>
          <p:cNvSpPr txBox="1"/>
          <p:nvPr/>
        </p:nvSpPr>
        <p:spPr>
          <a:xfrm>
            <a:off x="8147304" y="3264408"/>
            <a:ext cx="1353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82" name="Google Shape;482;p10"/>
          <p:cNvSpPr/>
          <p:nvPr/>
        </p:nvSpPr>
        <p:spPr>
          <a:xfrm>
            <a:off x="9646920" y="3108960"/>
            <a:ext cx="13716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0"/>
          <p:cNvSpPr txBox="1"/>
          <p:nvPr/>
        </p:nvSpPr>
        <p:spPr>
          <a:xfrm>
            <a:off x="9701784" y="3264408"/>
            <a:ext cx="12618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84" name="Google Shape;484;p10"/>
          <p:cNvSpPr/>
          <p:nvPr/>
        </p:nvSpPr>
        <p:spPr>
          <a:xfrm>
            <a:off x="658368" y="3675887"/>
            <a:ext cx="201168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0"/>
          <p:cNvSpPr txBox="1"/>
          <p:nvPr/>
        </p:nvSpPr>
        <p:spPr>
          <a:xfrm>
            <a:off x="713232" y="3831335"/>
            <a:ext cx="1901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Adjusted EBITDA</a:t>
            </a:r>
            <a:endParaRPr/>
          </a:p>
        </p:txBody>
      </p:sp>
      <p:sp>
        <p:nvSpPr>
          <p:cNvPr id="486" name="Google Shape;486;p10"/>
          <p:cNvSpPr/>
          <p:nvPr/>
        </p:nvSpPr>
        <p:spPr>
          <a:xfrm>
            <a:off x="2743200" y="3675887"/>
            <a:ext cx="100584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0"/>
          <p:cNvSpPr txBox="1"/>
          <p:nvPr/>
        </p:nvSpPr>
        <p:spPr>
          <a:xfrm>
            <a:off x="2798064" y="3831335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88" name="Google Shape;488;p10"/>
          <p:cNvSpPr/>
          <p:nvPr/>
        </p:nvSpPr>
        <p:spPr>
          <a:xfrm>
            <a:off x="3840480" y="3675887"/>
            <a:ext cx="100584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0"/>
          <p:cNvSpPr txBox="1"/>
          <p:nvPr/>
        </p:nvSpPr>
        <p:spPr>
          <a:xfrm>
            <a:off x="3895344" y="3831335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490" name="Google Shape;490;p10"/>
          <p:cNvSpPr/>
          <p:nvPr/>
        </p:nvSpPr>
        <p:spPr>
          <a:xfrm>
            <a:off x="4937760" y="3675887"/>
            <a:ext cx="91440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0"/>
          <p:cNvSpPr txBox="1"/>
          <p:nvPr/>
        </p:nvSpPr>
        <p:spPr>
          <a:xfrm>
            <a:off x="4992624" y="3831335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$XXX</a:t>
            </a:r>
            <a:endParaRPr/>
          </a:p>
        </p:txBody>
      </p:sp>
      <p:sp>
        <p:nvSpPr>
          <p:cNvPr id="492" name="Google Shape;492;p10"/>
          <p:cNvSpPr/>
          <p:nvPr/>
        </p:nvSpPr>
        <p:spPr>
          <a:xfrm>
            <a:off x="5943600" y="3675887"/>
            <a:ext cx="86868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0"/>
          <p:cNvSpPr txBox="1"/>
          <p:nvPr/>
        </p:nvSpPr>
        <p:spPr>
          <a:xfrm>
            <a:off x="5998464" y="3831335"/>
            <a:ext cx="758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494" name="Google Shape;494;p10"/>
          <p:cNvSpPr/>
          <p:nvPr/>
        </p:nvSpPr>
        <p:spPr>
          <a:xfrm>
            <a:off x="6903720" y="3675887"/>
            <a:ext cx="109728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0"/>
          <p:cNvSpPr txBox="1"/>
          <p:nvPr/>
        </p:nvSpPr>
        <p:spPr>
          <a:xfrm>
            <a:off x="6958583" y="3831335"/>
            <a:ext cx="9875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96" name="Google Shape;496;p10"/>
          <p:cNvSpPr/>
          <p:nvPr/>
        </p:nvSpPr>
        <p:spPr>
          <a:xfrm>
            <a:off x="8092440" y="3675887"/>
            <a:ext cx="146304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0"/>
          <p:cNvSpPr txBox="1"/>
          <p:nvPr/>
        </p:nvSpPr>
        <p:spPr>
          <a:xfrm>
            <a:off x="8147304" y="3831335"/>
            <a:ext cx="1353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498" name="Google Shape;498;p10"/>
          <p:cNvSpPr/>
          <p:nvPr/>
        </p:nvSpPr>
        <p:spPr>
          <a:xfrm>
            <a:off x="9646920" y="3675887"/>
            <a:ext cx="1371600" cy="566928"/>
          </a:xfrm>
          <a:prstGeom prst="rect">
            <a:avLst/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0"/>
          <p:cNvSpPr txBox="1"/>
          <p:nvPr/>
        </p:nvSpPr>
        <p:spPr>
          <a:xfrm>
            <a:off x="9701784" y="3831335"/>
            <a:ext cx="12618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500" name="Google Shape;500;p10"/>
          <p:cNvSpPr/>
          <p:nvPr/>
        </p:nvSpPr>
        <p:spPr>
          <a:xfrm>
            <a:off x="658368" y="4242816"/>
            <a:ext cx="2011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0"/>
          <p:cNvSpPr txBox="1"/>
          <p:nvPr/>
        </p:nvSpPr>
        <p:spPr>
          <a:xfrm>
            <a:off x="713232" y="4398264"/>
            <a:ext cx="1901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Adjusted EBITDA %</a:t>
            </a:r>
            <a:endParaRPr/>
          </a:p>
        </p:txBody>
      </p:sp>
      <p:sp>
        <p:nvSpPr>
          <p:cNvPr id="502" name="Google Shape;502;p10"/>
          <p:cNvSpPr/>
          <p:nvPr/>
        </p:nvSpPr>
        <p:spPr>
          <a:xfrm>
            <a:off x="2743200" y="4242816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0"/>
          <p:cNvSpPr txBox="1"/>
          <p:nvPr/>
        </p:nvSpPr>
        <p:spPr>
          <a:xfrm>
            <a:off x="2798064" y="4398264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504" name="Google Shape;504;p10"/>
          <p:cNvSpPr/>
          <p:nvPr/>
        </p:nvSpPr>
        <p:spPr>
          <a:xfrm>
            <a:off x="3840480" y="4242816"/>
            <a:ext cx="10058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0"/>
          <p:cNvSpPr txBox="1"/>
          <p:nvPr/>
        </p:nvSpPr>
        <p:spPr>
          <a:xfrm>
            <a:off x="3895344" y="4398264"/>
            <a:ext cx="8961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506" name="Google Shape;506;p10"/>
          <p:cNvSpPr/>
          <p:nvPr/>
        </p:nvSpPr>
        <p:spPr>
          <a:xfrm>
            <a:off x="4937760" y="4242816"/>
            <a:ext cx="9144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0"/>
          <p:cNvSpPr txBox="1"/>
          <p:nvPr/>
        </p:nvSpPr>
        <p:spPr>
          <a:xfrm>
            <a:off x="4992624" y="4398264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$XXX</a:t>
            </a:r>
            <a:endParaRPr/>
          </a:p>
        </p:txBody>
      </p:sp>
      <p:sp>
        <p:nvSpPr>
          <p:cNvPr id="508" name="Google Shape;508;p10"/>
          <p:cNvSpPr/>
          <p:nvPr/>
        </p:nvSpPr>
        <p:spPr>
          <a:xfrm>
            <a:off x="5943600" y="4242816"/>
            <a:ext cx="8686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0"/>
          <p:cNvSpPr txBox="1"/>
          <p:nvPr/>
        </p:nvSpPr>
        <p:spPr>
          <a:xfrm>
            <a:off x="5998464" y="4398264"/>
            <a:ext cx="7589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510" name="Google Shape;510;p10"/>
          <p:cNvSpPr/>
          <p:nvPr/>
        </p:nvSpPr>
        <p:spPr>
          <a:xfrm>
            <a:off x="6903720" y="4242816"/>
            <a:ext cx="10972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0"/>
          <p:cNvSpPr txBox="1"/>
          <p:nvPr/>
        </p:nvSpPr>
        <p:spPr>
          <a:xfrm>
            <a:off x="6958583" y="4398264"/>
            <a:ext cx="9875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512" name="Google Shape;512;p10"/>
          <p:cNvSpPr/>
          <p:nvPr/>
        </p:nvSpPr>
        <p:spPr>
          <a:xfrm>
            <a:off x="8092440" y="4242816"/>
            <a:ext cx="14630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0"/>
          <p:cNvSpPr txBox="1"/>
          <p:nvPr/>
        </p:nvSpPr>
        <p:spPr>
          <a:xfrm>
            <a:off x="8147304" y="4398264"/>
            <a:ext cx="13533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$XX,XXX</a:t>
            </a:r>
            <a:endParaRPr/>
          </a:p>
        </p:txBody>
      </p:sp>
      <p:sp>
        <p:nvSpPr>
          <p:cNvPr id="514" name="Google Shape;514;p10"/>
          <p:cNvSpPr/>
          <p:nvPr/>
        </p:nvSpPr>
        <p:spPr>
          <a:xfrm>
            <a:off x="9646920" y="4242816"/>
            <a:ext cx="137160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0"/>
          <p:cNvSpPr txBox="1"/>
          <p:nvPr/>
        </p:nvSpPr>
        <p:spPr>
          <a:xfrm>
            <a:off x="9701784" y="4398264"/>
            <a:ext cx="12618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X.X%</a:t>
            </a:r>
            <a:endParaRPr/>
          </a:p>
        </p:txBody>
      </p:sp>
      <p:sp>
        <p:nvSpPr>
          <p:cNvPr id="516" name="Google Shape;516;p10"/>
          <p:cNvSpPr txBox="1"/>
          <p:nvPr/>
        </p:nvSpPr>
        <p:spPr>
          <a:xfrm>
            <a:off x="658368" y="5074920"/>
            <a:ext cx="19202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KEY VARIANCE DRIVERS</a:t>
            </a:r>
            <a:endParaRPr/>
          </a:p>
        </p:txBody>
      </p:sp>
      <p:sp>
        <p:nvSpPr>
          <p:cNvPr id="517" name="Google Shape;517;p10"/>
          <p:cNvSpPr txBox="1"/>
          <p:nvPr/>
        </p:nvSpPr>
        <p:spPr>
          <a:xfrm>
            <a:off x="2423160" y="5029200"/>
            <a:ext cx="8595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1. [Driver]   2. [Driver]   3. [Driver]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Financial Trends</a:t>
            </a:r>
            <a:endParaRPr/>
          </a:p>
        </p:txBody>
      </p:sp>
      <p:sp>
        <p:nvSpPr>
          <p:cNvPr id="523" name="Google Shape;523;p11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Use 12–18 months to show trajectory, seasonality and inflection points.</a:t>
            </a:r>
            <a:endParaRPr/>
          </a:p>
        </p:txBody>
      </p:sp>
      <p:sp>
        <p:nvSpPr>
          <p:cNvPr id="524" name="Google Shape;524;p11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1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526" name="Google Shape;526;p11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graphicFrame>
        <p:nvGraphicFramePr>
          <p:cNvPr id="527" name="Google Shape;527;p11"/>
          <p:cNvGraphicFramePr/>
          <p:nvPr/>
        </p:nvGraphicFramePr>
        <p:xfrm>
          <a:off x="731520" y="1572768"/>
          <a:ext cx="10698480" cy="34290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528" name="Google Shape;528;p11"/>
          <p:cNvSpPr txBox="1"/>
          <p:nvPr/>
        </p:nvSpPr>
        <p:spPr>
          <a:xfrm>
            <a:off x="749808" y="5230368"/>
            <a:ext cx="10241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Replace sample data with monthly Revenue / EBITDA or your preferred trend measures.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Revenue &amp; Margin Analysis</a:t>
            </a:r>
            <a:endParaRPr/>
          </a:p>
        </p:txBody>
      </p:sp>
      <p:sp>
        <p:nvSpPr>
          <p:cNvPr id="534" name="Google Shape;534;p12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Show where economics are improving or deteriorating.</a:t>
            </a:r>
            <a:endParaRPr/>
          </a:p>
        </p:txBody>
      </p:sp>
      <p:sp>
        <p:nvSpPr>
          <p:cNvPr id="535" name="Google Shape;535;p12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537" name="Google Shape;537;p12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538" name="Google Shape;538;p12"/>
          <p:cNvSpPr/>
          <p:nvPr/>
        </p:nvSpPr>
        <p:spPr>
          <a:xfrm>
            <a:off x="658368" y="1572768"/>
            <a:ext cx="201168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2"/>
          <p:cNvSpPr txBox="1"/>
          <p:nvPr/>
        </p:nvSpPr>
        <p:spPr>
          <a:xfrm>
            <a:off x="713232" y="1682496"/>
            <a:ext cx="19019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Segment / Customer</a:t>
            </a:r>
            <a:endParaRPr/>
          </a:p>
        </p:txBody>
      </p:sp>
      <p:sp>
        <p:nvSpPr>
          <p:cNvPr id="540" name="Google Shape;540;p12"/>
          <p:cNvSpPr/>
          <p:nvPr/>
        </p:nvSpPr>
        <p:spPr>
          <a:xfrm>
            <a:off x="2743200" y="1572768"/>
            <a:ext cx="105156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2"/>
          <p:cNvSpPr txBox="1"/>
          <p:nvPr/>
        </p:nvSpPr>
        <p:spPr>
          <a:xfrm>
            <a:off x="2798064" y="1682496"/>
            <a:ext cx="94183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Revenue</a:t>
            </a:r>
            <a:endParaRPr/>
          </a:p>
        </p:txBody>
      </p:sp>
      <p:sp>
        <p:nvSpPr>
          <p:cNvPr id="542" name="Google Shape;542;p12"/>
          <p:cNvSpPr/>
          <p:nvPr/>
        </p:nvSpPr>
        <p:spPr>
          <a:xfrm>
            <a:off x="3886200" y="1572768"/>
            <a:ext cx="91440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2"/>
          <p:cNvSpPr txBox="1"/>
          <p:nvPr/>
        </p:nvSpPr>
        <p:spPr>
          <a:xfrm>
            <a:off x="3941063" y="1682496"/>
            <a:ext cx="8046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Growth</a:t>
            </a:r>
            <a:endParaRPr/>
          </a:p>
        </p:txBody>
      </p:sp>
      <p:sp>
        <p:nvSpPr>
          <p:cNvPr id="544" name="Google Shape;544;p12"/>
          <p:cNvSpPr/>
          <p:nvPr/>
        </p:nvSpPr>
        <p:spPr>
          <a:xfrm>
            <a:off x="4892040" y="1572768"/>
            <a:ext cx="114300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2"/>
          <p:cNvSpPr txBox="1"/>
          <p:nvPr/>
        </p:nvSpPr>
        <p:spPr>
          <a:xfrm>
            <a:off x="4946903" y="1682496"/>
            <a:ext cx="103327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CM / GM $</a:t>
            </a:r>
            <a:endParaRPr/>
          </a:p>
        </p:txBody>
      </p:sp>
      <p:sp>
        <p:nvSpPr>
          <p:cNvPr id="546" name="Google Shape;546;p12"/>
          <p:cNvSpPr/>
          <p:nvPr/>
        </p:nvSpPr>
        <p:spPr>
          <a:xfrm>
            <a:off x="6126480" y="1572768"/>
            <a:ext cx="96012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2"/>
          <p:cNvSpPr txBox="1"/>
          <p:nvPr/>
        </p:nvSpPr>
        <p:spPr>
          <a:xfrm>
            <a:off x="6181344" y="1682496"/>
            <a:ext cx="85039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Margin %</a:t>
            </a:r>
            <a:endParaRPr/>
          </a:p>
        </p:txBody>
      </p:sp>
      <p:sp>
        <p:nvSpPr>
          <p:cNvPr id="548" name="Google Shape;548;p12"/>
          <p:cNvSpPr/>
          <p:nvPr/>
        </p:nvSpPr>
        <p:spPr>
          <a:xfrm>
            <a:off x="7178040" y="1572768"/>
            <a:ext cx="86868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2"/>
          <p:cNvSpPr txBox="1"/>
          <p:nvPr/>
        </p:nvSpPr>
        <p:spPr>
          <a:xfrm>
            <a:off x="7232903" y="1682496"/>
            <a:ext cx="7589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Trend</a:t>
            </a:r>
            <a:endParaRPr/>
          </a:p>
        </p:txBody>
      </p:sp>
      <p:sp>
        <p:nvSpPr>
          <p:cNvPr id="550" name="Google Shape;550;p12"/>
          <p:cNvSpPr/>
          <p:nvPr/>
        </p:nvSpPr>
        <p:spPr>
          <a:xfrm>
            <a:off x="8138160" y="1572768"/>
            <a:ext cx="3383280" cy="41148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2"/>
          <p:cNvSpPr txBox="1"/>
          <p:nvPr/>
        </p:nvSpPr>
        <p:spPr>
          <a:xfrm>
            <a:off x="8193024" y="1682496"/>
            <a:ext cx="32735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Management readout</a:t>
            </a:r>
            <a:endParaRPr/>
          </a:p>
        </p:txBody>
      </p:sp>
      <p:sp>
        <p:nvSpPr>
          <p:cNvPr id="552" name="Google Shape;552;p12"/>
          <p:cNvSpPr/>
          <p:nvPr/>
        </p:nvSpPr>
        <p:spPr>
          <a:xfrm>
            <a:off x="658368" y="1984248"/>
            <a:ext cx="2011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2"/>
          <p:cNvSpPr txBox="1"/>
          <p:nvPr/>
        </p:nvSpPr>
        <p:spPr>
          <a:xfrm>
            <a:off x="713232" y="2148840"/>
            <a:ext cx="1901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[Segment 1]</a:t>
            </a:r>
            <a:endParaRPr/>
          </a:p>
        </p:txBody>
      </p:sp>
      <p:sp>
        <p:nvSpPr>
          <p:cNvPr id="554" name="Google Shape;554;p12"/>
          <p:cNvSpPr/>
          <p:nvPr/>
        </p:nvSpPr>
        <p:spPr>
          <a:xfrm>
            <a:off x="2743200" y="1984248"/>
            <a:ext cx="105156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2"/>
          <p:cNvSpPr txBox="1"/>
          <p:nvPr/>
        </p:nvSpPr>
        <p:spPr>
          <a:xfrm>
            <a:off x="2798064" y="2148840"/>
            <a:ext cx="94183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56" name="Google Shape;556;p12"/>
          <p:cNvSpPr/>
          <p:nvPr/>
        </p:nvSpPr>
        <p:spPr>
          <a:xfrm>
            <a:off x="3886200" y="1984248"/>
            <a:ext cx="9144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2"/>
          <p:cNvSpPr txBox="1"/>
          <p:nvPr/>
        </p:nvSpPr>
        <p:spPr>
          <a:xfrm>
            <a:off x="3941063" y="2148840"/>
            <a:ext cx="8046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558" name="Google Shape;558;p12"/>
          <p:cNvSpPr/>
          <p:nvPr/>
        </p:nvSpPr>
        <p:spPr>
          <a:xfrm>
            <a:off x="4892040" y="1984248"/>
            <a:ext cx="11430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2"/>
          <p:cNvSpPr txBox="1"/>
          <p:nvPr/>
        </p:nvSpPr>
        <p:spPr>
          <a:xfrm>
            <a:off x="4946903" y="2148840"/>
            <a:ext cx="103327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60" name="Google Shape;560;p12"/>
          <p:cNvSpPr/>
          <p:nvPr/>
        </p:nvSpPr>
        <p:spPr>
          <a:xfrm>
            <a:off x="6126480" y="1984248"/>
            <a:ext cx="96012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2"/>
          <p:cNvSpPr txBox="1"/>
          <p:nvPr/>
        </p:nvSpPr>
        <p:spPr>
          <a:xfrm>
            <a:off x="6181344" y="2148840"/>
            <a:ext cx="8503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562" name="Google Shape;562;p12"/>
          <p:cNvSpPr/>
          <p:nvPr/>
        </p:nvSpPr>
        <p:spPr>
          <a:xfrm>
            <a:off x="7178040" y="1984248"/>
            <a:ext cx="868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2"/>
          <p:cNvSpPr txBox="1"/>
          <p:nvPr/>
        </p:nvSpPr>
        <p:spPr>
          <a:xfrm>
            <a:off x="7232903" y="2148840"/>
            <a:ext cx="758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564" name="Google Shape;564;p12"/>
          <p:cNvSpPr/>
          <p:nvPr/>
        </p:nvSpPr>
        <p:spPr>
          <a:xfrm>
            <a:off x="8138160" y="1984248"/>
            <a:ext cx="33832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2"/>
          <p:cNvSpPr txBox="1"/>
          <p:nvPr/>
        </p:nvSpPr>
        <p:spPr>
          <a:xfrm>
            <a:off x="8193024" y="2148840"/>
            <a:ext cx="3273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[Mix / pricing / labor / volume driver]</a:t>
            </a:r>
            <a:endParaRPr/>
          </a:p>
        </p:txBody>
      </p:sp>
      <p:sp>
        <p:nvSpPr>
          <p:cNvPr id="566" name="Google Shape;566;p12"/>
          <p:cNvSpPr/>
          <p:nvPr/>
        </p:nvSpPr>
        <p:spPr>
          <a:xfrm>
            <a:off x="658368" y="2606040"/>
            <a:ext cx="2011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2"/>
          <p:cNvSpPr txBox="1"/>
          <p:nvPr/>
        </p:nvSpPr>
        <p:spPr>
          <a:xfrm>
            <a:off x="713232" y="2770632"/>
            <a:ext cx="1901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[Segment 2]</a:t>
            </a:r>
            <a:endParaRPr/>
          </a:p>
        </p:txBody>
      </p:sp>
      <p:sp>
        <p:nvSpPr>
          <p:cNvPr id="568" name="Google Shape;568;p12"/>
          <p:cNvSpPr/>
          <p:nvPr/>
        </p:nvSpPr>
        <p:spPr>
          <a:xfrm>
            <a:off x="2743200" y="2606040"/>
            <a:ext cx="105156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2"/>
          <p:cNvSpPr txBox="1"/>
          <p:nvPr/>
        </p:nvSpPr>
        <p:spPr>
          <a:xfrm>
            <a:off x="2798064" y="2770632"/>
            <a:ext cx="94183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70" name="Google Shape;570;p12"/>
          <p:cNvSpPr/>
          <p:nvPr/>
        </p:nvSpPr>
        <p:spPr>
          <a:xfrm>
            <a:off x="3886200" y="2606040"/>
            <a:ext cx="9144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2"/>
          <p:cNvSpPr txBox="1"/>
          <p:nvPr/>
        </p:nvSpPr>
        <p:spPr>
          <a:xfrm>
            <a:off x="3941063" y="2770632"/>
            <a:ext cx="8046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572" name="Google Shape;572;p12"/>
          <p:cNvSpPr/>
          <p:nvPr/>
        </p:nvSpPr>
        <p:spPr>
          <a:xfrm>
            <a:off x="4892040" y="2606040"/>
            <a:ext cx="11430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2"/>
          <p:cNvSpPr txBox="1"/>
          <p:nvPr/>
        </p:nvSpPr>
        <p:spPr>
          <a:xfrm>
            <a:off x="4946903" y="2770632"/>
            <a:ext cx="103327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74" name="Google Shape;574;p12"/>
          <p:cNvSpPr/>
          <p:nvPr/>
        </p:nvSpPr>
        <p:spPr>
          <a:xfrm>
            <a:off x="6126480" y="2606040"/>
            <a:ext cx="96012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2"/>
          <p:cNvSpPr txBox="1"/>
          <p:nvPr/>
        </p:nvSpPr>
        <p:spPr>
          <a:xfrm>
            <a:off x="6181344" y="2770632"/>
            <a:ext cx="8503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576" name="Google Shape;576;p12"/>
          <p:cNvSpPr/>
          <p:nvPr/>
        </p:nvSpPr>
        <p:spPr>
          <a:xfrm>
            <a:off x="7178040" y="2606040"/>
            <a:ext cx="868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2"/>
          <p:cNvSpPr txBox="1"/>
          <p:nvPr/>
        </p:nvSpPr>
        <p:spPr>
          <a:xfrm>
            <a:off x="7232903" y="2770632"/>
            <a:ext cx="758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/>
          </a:p>
        </p:txBody>
      </p:sp>
      <p:sp>
        <p:nvSpPr>
          <p:cNvPr id="578" name="Google Shape;578;p12"/>
          <p:cNvSpPr/>
          <p:nvPr/>
        </p:nvSpPr>
        <p:spPr>
          <a:xfrm>
            <a:off x="8138160" y="2606040"/>
            <a:ext cx="33832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2"/>
          <p:cNvSpPr txBox="1"/>
          <p:nvPr/>
        </p:nvSpPr>
        <p:spPr>
          <a:xfrm>
            <a:off x="8193024" y="2770632"/>
            <a:ext cx="3273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[Mix / pricing / labor / volume driver]</a:t>
            </a:r>
            <a:endParaRPr/>
          </a:p>
        </p:txBody>
      </p:sp>
      <p:sp>
        <p:nvSpPr>
          <p:cNvPr id="580" name="Google Shape;580;p12"/>
          <p:cNvSpPr/>
          <p:nvPr/>
        </p:nvSpPr>
        <p:spPr>
          <a:xfrm>
            <a:off x="658368" y="3227832"/>
            <a:ext cx="2011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2"/>
          <p:cNvSpPr txBox="1"/>
          <p:nvPr/>
        </p:nvSpPr>
        <p:spPr>
          <a:xfrm>
            <a:off x="713232" y="3392424"/>
            <a:ext cx="1901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[Segment 3]</a:t>
            </a:r>
            <a:endParaRPr/>
          </a:p>
        </p:txBody>
      </p:sp>
      <p:sp>
        <p:nvSpPr>
          <p:cNvPr id="582" name="Google Shape;582;p12"/>
          <p:cNvSpPr/>
          <p:nvPr/>
        </p:nvSpPr>
        <p:spPr>
          <a:xfrm>
            <a:off x="2743200" y="3227832"/>
            <a:ext cx="105156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2"/>
          <p:cNvSpPr txBox="1"/>
          <p:nvPr/>
        </p:nvSpPr>
        <p:spPr>
          <a:xfrm>
            <a:off x="2798064" y="3392424"/>
            <a:ext cx="94183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84" name="Google Shape;584;p12"/>
          <p:cNvSpPr/>
          <p:nvPr/>
        </p:nvSpPr>
        <p:spPr>
          <a:xfrm>
            <a:off x="3886200" y="3227832"/>
            <a:ext cx="9144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"/>
          <p:cNvSpPr txBox="1"/>
          <p:nvPr/>
        </p:nvSpPr>
        <p:spPr>
          <a:xfrm>
            <a:off x="3941063" y="3392424"/>
            <a:ext cx="8046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586" name="Google Shape;586;p12"/>
          <p:cNvSpPr/>
          <p:nvPr/>
        </p:nvSpPr>
        <p:spPr>
          <a:xfrm>
            <a:off x="4892040" y="3227832"/>
            <a:ext cx="11430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2"/>
          <p:cNvSpPr txBox="1"/>
          <p:nvPr/>
        </p:nvSpPr>
        <p:spPr>
          <a:xfrm>
            <a:off x="4946903" y="3392424"/>
            <a:ext cx="103327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88" name="Google Shape;588;p12"/>
          <p:cNvSpPr/>
          <p:nvPr/>
        </p:nvSpPr>
        <p:spPr>
          <a:xfrm>
            <a:off x="6126480" y="3227832"/>
            <a:ext cx="96012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2"/>
          <p:cNvSpPr txBox="1"/>
          <p:nvPr/>
        </p:nvSpPr>
        <p:spPr>
          <a:xfrm>
            <a:off x="6181344" y="3392424"/>
            <a:ext cx="8503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590" name="Google Shape;590;p12"/>
          <p:cNvSpPr/>
          <p:nvPr/>
        </p:nvSpPr>
        <p:spPr>
          <a:xfrm>
            <a:off x="7178040" y="3227832"/>
            <a:ext cx="868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2"/>
          <p:cNvSpPr txBox="1"/>
          <p:nvPr/>
        </p:nvSpPr>
        <p:spPr>
          <a:xfrm>
            <a:off x="7232903" y="3392424"/>
            <a:ext cx="758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592" name="Google Shape;592;p12"/>
          <p:cNvSpPr/>
          <p:nvPr/>
        </p:nvSpPr>
        <p:spPr>
          <a:xfrm>
            <a:off x="8138160" y="3227832"/>
            <a:ext cx="33832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2"/>
          <p:cNvSpPr txBox="1"/>
          <p:nvPr/>
        </p:nvSpPr>
        <p:spPr>
          <a:xfrm>
            <a:off x="8193024" y="3392424"/>
            <a:ext cx="3273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[Mix / pricing / labor / volume driver]</a:t>
            </a:r>
            <a:endParaRPr/>
          </a:p>
        </p:txBody>
      </p:sp>
      <p:sp>
        <p:nvSpPr>
          <p:cNvPr id="594" name="Google Shape;594;p12"/>
          <p:cNvSpPr/>
          <p:nvPr/>
        </p:nvSpPr>
        <p:spPr>
          <a:xfrm>
            <a:off x="658368" y="3849624"/>
            <a:ext cx="2011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2"/>
          <p:cNvSpPr txBox="1"/>
          <p:nvPr/>
        </p:nvSpPr>
        <p:spPr>
          <a:xfrm>
            <a:off x="713232" y="4014215"/>
            <a:ext cx="1901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[Segment 4]</a:t>
            </a:r>
            <a:endParaRPr/>
          </a:p>
        </p:txBody>
      </p:sp>
      <p:sp>
        <p:nvSpPr>
          <p:cNvPr id="596" name="Google Shape;596;p12"/>
          <p:cNvSpPr/>
          <p:nvPr/>
        </p:nvSpPr>
        <p:spPr>
          <a:xfrm>
            <a:off x="2743200" y="3849624"/>
            <a:ext cx="105156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2"/>
          <p:cNvSpPr txBox="1"/>
          <p:nvPr/>
        </p:nvSpPr>
        <p:spPr>
          <a:xfrm>
            <a:off x="2798064" y="4014215"/>
            <a:ext cx="94183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598" name="Google Shape;598;p12"/>
          <p:cNvSpPr/>
          <p:nvPr/>
        </p:nvSpPr>
        <p:spPr>
          <a:xfrm>
            <a:off x="3886200" y="3849624"/>
            <a:ext cx="9144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2"/>
          <p:cNvSpPr txBox="1"/>
          <p:nvPr/>
        </p:nvSpPr>
        <p:spPr>
          <a:xfrm>
            <a:off x="3941063" y="4014215"/>
            <a:ext cx="8046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600" name="Google Shape;600;p12"/>
          <p:cNvSpPr/>
          <p:nvPr/>
        </p:nvSpPr>
        <p:spPr>
          <a:xfrm>
            <a:off x="4892040" y="3849624"/>
            <a:ext cx="11430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2"/>
          <p:cNvSpPr txBox="1"/>
          <p:nvPr/>
        </p:nvSpPr>
        <p:spPr>
          <a:xfrm>
            <a:off x="4946903" y="4014215"/>
            <a:ext cx="103327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02" name="Google Shape;602;p12"/>
          <p:cNvSpPr/>
          <p:nvPr/>
        </p:nvSpPr>
        <p:spPr>
          <a:xfrm>
            <a:off x="6126480" y="3849624"/>
            <a:ext cx="96012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2"/>
          <p:cNvSpPr txBox="1"/>
          <p:nvPr/>
        </p:nvSpPr>
        <p:spPr>
          <a:xfrm>
            <a:off x="6181344" y="4014215"/>
            <a:ext cx="8503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604" name="Google Shape;604;p12"/>
          <p:cNvSpPr/>
          <p:nvPr/>
        </p:nvSpPr>
        <p:spPr>
          <a:xfrm>
            <a:off x="7178040" y="3849624"/>
            <a:ext cx="868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2"/>
          <p:cNvSpPr txBox="1"/>
          <p:nvPr/>
        </p:nvSpPr>
        <p:spPr>
          <a:xfrm>
            <a:off x="7232903" y="4014215"/>
            <a:ext cx="758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/>
          </a:p>
        </p:txBody>
      </p:sp>
      <p:sp>
        <p:nvSpPr>
          <p:cNvPr id="606" name="Google Shape;606;p12"/>
          <p:cNvSpPr/>
          <p:nvPr/>
        </p:nvSpPr>
        <p:spPr>
          <a:xfrm>
            <a:off x="8138160" y="3849624"/>
            <a:ext cx="33832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2"/>
          <p:cNvSpPr txBox="1"/>
          <p:nvPr/>
        </p:nvSpPr>
        <p:spPr>
          <a:xfrm>
            <a:off x="8193024" y="4014215"/>
            <a:ext cx="3273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[Mix / pricing / labor / volume driver]</a:t>
            </a:r>
            <a:endParaRPr/>
          </a:p>
        </p:txBody>
      </p:sp>
      <p:sp>
        <p:nvSpPr>
          <p:cNvPr id="608" name="Google Shape;608;p12"/>
          <p:cNvSpPr/>
          <p:nvPr/>
        </p:nvSpPr>
        <p:spPr>
          <a:xfrm>
            <a:off x="658368" y="4471416"/>
            <a:ext cx="2011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2"/>
          <p:cNvSpPr txBox="1"/>
          <p:nvPr/>
        </p:nvSpPr>
        <p:spPr>
          <a:xfrm>
            <a:off x="713232" y="4636008"/>
            <a:ext cx="1901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[Segment 5]</a:t>
            </a:r>
            <a:endParaRPr/>
          </a:p>
        </p:txBody>
      </p:sp>
      <p:sp>
        <p:nvSpPr>
          <p:cNvPr id="610" name="Google Shape;610;p12"/>
          <p:cNvSpPr/>
          <p:nvPr/>
        </p:nvSpPr>
        <p:spPr>
          <a:xfrm>
            <a:off x="2743200" y="4471416"/>
            <a:ext cx="105156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2"/>
          <p:cNvSpPr txBox="1"/>
          <p:nvPr/>
        </p:nvSpPr>
        <p:spPr>
          <a:xfrm>
            <a:off x="2798064" y="4636008"/>
            <a:ext cx="94183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12" name="Google Shape;612;p12"/>
          <p:cNvSpPr/>
          <p:nvPr/>
        </p:nvSpPr>
        <p:spPr>
          <a:xfrm>
            <a:off x="3886200" y="4471416"/>
            <a:ext cx="9144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2"/>
          <p:cNvSpPr txBox="1"/>
          <p:nvPr/>
        </p:nvSpPr>
        <p:spPr>
          <a:xfrm>
            <a:off x="3941063" y="4636008"/>
            <a:ext cx="80467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614" name="Google Shape;614;p12"/>
          <p:cNvSpPr/>
          <p:nvPr/>
        </p:nvSpPr>
        <p:spPr>
          <a:xfrm>
            <a:off x="4892040" y="4471416"/>
            <a:ext cx="114300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2"/>
          <p:cNvSpPr txBox="1"/>
          <p:nvPr/>
        </p:nvSpPr>
        <p:spPr>
          <a:xfrm>
            <a:off x="4946903" y="4636008"/>
            <a:ext cx="1033271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16" name="Google Shape;616;p12"/>
          <p:cNvSpPr/>
          <p:nvPr/>
        </p:nvSpPr>
        <p:spPr>
          <a:xfrm>
            <a:off x="6126480" y="4471416"/>
            <a:ext cx="96012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2"/>
          <p:cNvSpPr txBox="1"/>
          <p:nvPr/>
        </p:nvSpPr>
        <p:spPr>
          <a:xfrm>
            <a:off x="6181344" y="4636008"/>
            <a:ext cx="8503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618" name="Google Shape;618;p12"/>
          <p:cNvSpPr/>
          <p:nvPr/>
        </p:nvSpPr>
        <p:spPr>
          <a:xfrm>
            <a:off x="7178040" y="4471416"/>
            <a:ext cx="8686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2"/>
          <p:cNvSpPr txBox="1"/>
          <p:nvPr/>
        </p:nvSpPr>
        <p:spPr>
          <a:xfrm>
            <a:off x="7232903" y="4636008"/>
            <a:ext cx="7589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620" name="Google Shape;620;p12"/>
          <p:cNvSpPr/>
          <p:nvPr/>
        </p:nvSpPr>
        <p:spPr>
          <a:xfrm>
            <a:off x="8138160" y="4471416"/>
            <a:ext cx="3383280" cy="62179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2"/>
          <p:cNvSpPr txBox="1"/>
          <p:nvPr/>
        </p:nvSpPr>
        <p:spPr>
          <a:xfrm>
            <a:off x="8193024" y="4636008"/>
            <a:ext cx="327355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[Mix / pricing / labor / volume driver]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3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Cash &amp; Liquidity</a:t>
            </a:r>
            <a:endParaRPr/>
          </a:p>
        </p:txBody>
      </p:sp>
      <p:sp>
        <p:nvSpPr>
          <p:cNvPr id="627" name="Google Shape;627;p13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Make liquidity and financing headroom unmistakable.</a:t>
            </a:r>
            <a:endParaRPr/>
          </a:p>
        </p:txBody>
      </p:sp>
      <p:sp>
        <p:nvSpPr>
          <p:cNvPr id="628" name="Google Shape;628;p13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3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630" name="Google Shape;630;p13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  <p:sp>
        <p:nvSpPr>
          <p:cNvPr id="631" name="Google Shape;631;p13"/>
          <p:cNvSpPr/>
          <p:nvPr/>
        </p:nvSpPr>
        <p:spPr>
          <a:xfrm>
            <a:off x="65836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3"/>
          <p:cNvSpPr txBox="1"/>
          <p:nvPr/>
        </p:nvSpPr>
        <p:spPr>
          <a:xfrm>
            <a:off x="82295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ENDING CASH</a:t>
            </a:r>
            <a:endParaRPr/>
          </a:p>
        </p:txBody>
      </p:sp>
      <p:sp>
        <p:nvSpPr>
          <p:cNvPr id="633" name="Google Shape;633;p13"/>
          <p:cNvSpPr txBox="1"/>
          <p:nvPr/>
        </p:nvSpPr>
        <p:spPr>
          <a:xfrm>
            <a:off x="82295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34" name="Google Shape;634;p13"/>
          <p:cNvSpPr txBox="1"/>
          <p:nvPr/>
        </p:nvSpPr>
        <p:spPr>
          <a:xfrm>
            <a:off x="82295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vs $X.XM plan</a:t>
            </a:r>
            <a:endParaRPr/>
          </a:p>
        </p:txBody>
      </p:sp>
      <p:sp>
        <p:nvSpPr>
          <p:cNvPr id="635" name="Google Shape;635;p13"/>
          <p:cNvSpPr/>
          <p:nvPr/>
        </p:nvSpPr>
        <p:spPr>
          <a:xfrm>
            <a:off x="344728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3"/>
          <p:cNvSpPr txBox="1"/>
          <p:nvPr/>
        </p:nvSpPr>
        <p:spPr>
          <a:xfrm>
            <a:off x="361187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AVAILABLE REVOLVER</a:t>
            </a:r>
            <a:endParaRPr/>
          </a:p>
        </p:txBody>
      </p:sp>
      <p:sp>
        <p:nvSpPr>
          <p:cNvPr id="637" name="Google Shape;637;p13"/>
          <p:cNvSpPr txBox="1"/>
          <p:nvPr/>
        </p:nvSpPr>
        <p:spPr>
          <a:xfrm>
            <a:off x="361187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38" name="Google Shape;638;p13"/>
          <p:cNvSpPr txBox="1"/>
          <p:nvPr/>
        </p:nvSpPr>
        <p:spPr>
          <a:xfrm>
            <a:off x="361187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XX% undrawn</a:t>
            </a:r>
            <a:endParaRPr/>
          </a:p>
        </p:txBody>
      </p:sp>
      <p:sp>
        <p:nvSpPr>
          <p:cNvPr id="639" name="Google Shape;639;p13"/>
          <p:cNvSpPr/>
          <p:nvPr/>
        </p:nvSpPr>
        <p:spPr>
          <a:xfrm>
            <a:off x="623620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3"/>
          <p:cNvSpPr txBox="1"/>
          <p:nvPr/>
        </p:nvSpPr>
        <p:spPr>
          <a:xfrm>
            <a:off x="640079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TOTAL LIQUIDITY</a:t>
            </a:r>
            <a:endParaRPr/>
          </a:p>
        </p:txBody>
      </p:sp>
      <p:sp>
        <p:nvSpPr>
          <p:cNvPr id="641" name="Google Shape;641;p13"/>
          <p:cNvSpPr txBox="1"/>
          <p:nvPr/>
        </p:nvSpPr>
        <p:spPr>
          <a:xfrm>
            <a:off x="640079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42" name="Google Shape;642;p13"/>
          <p:cNvSpPr txBox="1"/>
          <p:nvPr/>
        </p:nvSpPr>
        <p:spPr>
          <a:xfrm>
            <a:off x="640079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XX months runway</a:t>
            </a:r>
            <a:endParaRPr/>
          </a:p>
        </p:txBody>
      </p:sp>
      <p:sp>
        <p:nvSpPr>
          <p:cNvPr id="643" name="Google Shape;643;p13"/>
          <p:cNvSpPr/>
          <p:nvPr/>
        </p:nvSpPr>
        <p:spPr>
          <a:xfrm>
            <a:off x="902512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13"/>
          <p:cNvSpPr txBox="1"/>
          <p:nvPr/>
        </p:nvSpPr>
        <p:spPr>
          <a:xfrm>
            <a:off x="918971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NET WORKING CAPITAL</a:t>
            </a:r>
            <a:endParaRPr/>
          </a:p>
        </p:txBody>
      </p:sp>
      <p:sp>
        <p:nvSpPr>
          <p:cNvPr id="645" name="Google Shape;645;p13"/>
          <p:cNvSpPr txBox="1"/>
          <p:nvPr/>
        </p:nvSpPr>
        <p:spPr>
          <a:xfrm>
            <a:off x="918971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646" name="Google Shape;646;p13"/>
          <p:cNvSpPr txBox="1"/>
          <p:nvPr/>
        </p:nvSpPr>
        <p:spPr>
          <a:xfrm>
            <a:off x="918971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Δ $XXXk QoQ</a:t>
            </a:r>
            <a:endParaRPr/>
          </a:p>
        </p:txBody>
      </p:sp>
      <p:sp>
        <p:nvSpPr>
          <p:cNvPr id="647" name="Google Shape;647;p13"/>
          <p:cNvSpPr txBox="1"/>
          <p:nvPr/>
        </p:nvSpPr>
        <p:spPr>
          <a:xfrm>
            <a:off x="658368" y="2880360"/>
            <a:ext cx="29260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13-WEEK / 12-MONTH LIQUIDITY OUTLOOK</a:t>
            </a:r>
            <a:endParaRPr/>
          </a:p>
        </p:txBody>
      </p:sp>
      <p:sp>
        <p:nvSpPr>
          <p:cNvPr id="648" name="Google Shape;648;p13"/>
          <p:cNvSpPr/>
          <p:nvPr/>
        </p:nvSpPr>
        <p:spPr>
          <a:xfrm>
            <a:off x="822960" y="3549700"/>
            <a:ext cx="438912" cy="1616659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3"/>
          <p:cNvSpPr/>
          <p:nvPr/>
        </p:nvSpPr>
        <p:spPr>
          <a:xfrm>
            <a:off x="1609344" y="3611880"/>
            <a:ext cx="438912" cy="1554480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3"/>
          <p:cNvSpPr/>
          <p:nvPr/>
        </p:nvSpPr>
        <p:spPr>
          <a:xfrm>
            <a:off x="2395728" y="3674059"/>
            <a:ext cx="438912" cy="1492300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3"/>
          <p:cNvSpPr/>
          <p:nvPr/>
        </p:nvSpPr>
        <p:spPr>
          <a:xfrm>
            <a:off x="3182112" y="3736238"/>
            <a:ext cx="438912" cy="1430121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3"/>
          <p:cNvSpPr/>
          <p:nvPr/>
        </p:nvSpPr>
        <p:spPr>
          <a:xfrm>
            <a:off x="3968496" y="3705148"/>
            <a:ext cx="438912" cy="1461211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3"/>
          <p:cNvSpPr/>
          <p:nvPr/>
        </p:nvSpPr>
        <p:spPr>
          <a:xfrm>
            <a:off x="4754880" y="3798417"/>
            <a:ext cx="438912" cy="1367942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3"/>
          <p:cNvSpPr/>
          <p:nvPr/>
        </p:nvSpPr>
        <p:spPr>
          <a:xfrm>
            <a:off x="5541264" y="3860596"/>
            <a:ext cx="438912" cy="1305763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3"/>
          <p:cNvSpPr/>
          <p:nvPr/>
        </p:nvSpPr>
        <p:spPr>
          <a:xfrm>
            <a:off x="6327648" y="3922776"/>
            <a:ext cx="438912" cy="1243584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3"/>
          <p:cNvSpPr/>
          <p:nvPr/>
        </p:nvSpPr>
        <p:spPr>
          <a:xfrm>
            <a:off x="7114032" y="3891686"/>
            <a:ext cx="438912" cy="1274673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3"/>
          <p:cNvSpPr/>
          <p:nvPr/>
        </p:nvSpPr>
        <p:spPr>
          <a:xfrm>
            <a:off x="7900416" y="3953865"/>
            <a:ext cx="438912" cy="1212494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3"/>
          <p:cNvSpPr/>
          <p:nvPr/>
        </p:nvSpPr>
        <p:spPr>
          <a:xfrm>
            <a:off x="8686800" y="3922776"/>
            <a:ext cx="438912" cy="1243584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3"/>
          <p:cNvSpPr/>
          <p:nvPr/>
        </p:nvSpPr>
        <p:spPr>
          <a:xfrm>
            <a:off x="9473184" y="3860596"/>
            <a:ext cx="438912" cy="1305763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3"/>
          <p:cNvSpPr/>
          <p:nvPr/>
        </p:nvSpPr>
        <p:spPr>
          <a:xfrm>
            <a:off x="10259568" y="3798417"/>
            <a:ext cx="438912" cy="1367942"/>
          </a:xfrm>
          <a:prstGeom prst="rect">
            <a:avLst/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3"/>
          <p:cNvSpPr txBox="1"/>
          <p:nvPr/>
        </p:nvSpPr>
        <p:spPr>
          <a:xfrm>
            <a:off x="822960" y="5285232"/>
            <a:ext cx="457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W1</a:t>
            </a:r>
            <a:endParaRPr/>
          </a:p>
        </p:txBody>
      </p:sp>
      <p:sp>
        <p:nvSpPr>
          <p:cNvPr id="662" name="Google Shape;662;p13"/>
          <p:cNvSpPr txBox="1"/>
          <p:nvPr/>
        </p:nvSpPr>
        <p:spPr>
          <a:xfrm>
            <a:off x="10195560" y="5285232"/>
            <a:ext cx="5486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W13</a:t>
            </a:r>
            <a:endParaRPr/>
          </a:p>
        </p:txBody>
      </p:sp>
      <p:sp>
        <p:nvSpPr>
          <p:cNvPr id="663" name="Google Shape;663;p13"/>
          <p:cNvSpPr txBox="1"/>
          <p:nvPr/>
        </p:nvSpPr>
        <p:spPr>
          <a:xfrm>
            <a:off x="658368" y="5596128"/>
            <a:ext cx="10515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Minimum cash / covenant / borrowing-base thresholds should be shown explicitly when relevant.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4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Forecast &amp; Outlook</a:t>
            </a:r>
            <a:endParaRPr/>
          </a:p>
        </p:txBody>
      </p:sp>
      <p:sp>
        <p:nvSpPr>
          <p:cNvPr id="669" name="Google Shape;669;p14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Compare current forecast to both plan and the prior forecast.</a:t>
            </a:r>
            <a:endParaRPr/>
          </a:p>
        </p:txBody>
      </p:sp>
      <p:sp>
        <p:nvSpPr>
          <p:cNvPr id="670" name="Google Shape;670;p14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4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672" name="Google Shape;672;p14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673" name="Google Shape;673;p14"/>
          <p:cNvSpPr/>
          <p:nvPr/>
        </p:nvSpPr>
        <p:spPr>
          <a:xfrm>
            <a:off x="658368" y="1572768"/>
            <a:ext cx="178308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14"/>
          <p:cNvSpPr txBox="1"/>
          <p:nvPr/>
        </p:nvSpPr>
        <p:spPr>
          <a:xfrm>
            <a:off x="713232" y="1691640"/>
            <a:ext cx="16733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Metric</a:t>
            </a:r>
            <a:endParaRPr/>
          </a:p>
        </p:txBody>
      </p:sp>
      <p:sp>
        <p:nvSpPr>
          <p:cNvPr id="675" name="Google Shape;675;p14"/>
          <p:cNvSpPr/>
          <p:nvPr/>
        </p:nvSpPr>
        <p:spPr>
          <a:xfrm>
            <a:off x="2514600" y="1572768"/>
            <a:ext cx="123444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4"/>
          <p:cNvSpPr txBox="1"/>
          <p:nvPr/>
        </p:nvSpPr>
        <p:spPr>
          <a:xfrm>
            <a:off x="2569464" y="1691640"/>
            <a:ext cx="112471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Budget</a:t>
            </a:r>
            <a:endParaRPr/>
          </a:p>
        </p:txBody>
      </p:sp>
      <p:sp>
        <p:nvSpPr>
          <p:cNvPr id="677" name="Google Shape;677;p14"/>
          <p:cNvSpPr/>
          <p:nvPr/>
        </p:nvSpPr>
        <p:spPr>
          <a:xfrm>
            <a:off x="3840480" y="1572768"/>
            <a:ext cx="150876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4"/>
          <p:cNvSpPr txBox="1"/>
          <p:nvPr/>
        </p:nvSpPr>
        <p:spPr>
          <a:xfrm>
            <a:off x="3895344" y="1691640"/>
            <a:ext cx="139903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Prior Forecast</a:t>
            </a:r>
            <a:endParaRPr/>
          </a:p>
        </p:txBody>
      </p:sp>
      <p:sp>
        <p:nvSpPr>
          <p:cNvPr id="679" name="Google Shape;679;p14"/>
          <p:cNvSpPr/>
          <p:nvPr/>
        </p:nvSpPr>
        <p:spPr>
          <a:xfrm>
            <a:off x="5440680" y="1572768"/>
            <a:ext cx="150876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14"/>
          <p:cNvSpPr txBox="1"/>
          <p:nvPr/>
        </p:nvSpPr>
        <p:spPr>
          <a:xfrm>
            <a:off x="5495544" y="1691640"/>
            <a:ext cx="139903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Current Forecast</a:t>
            </a:r>
            <a:endParaRPr/>
          </a:p>
        </p:txBody>
      </p:sp>
      <p:sp>
        <p:nvSpPr>
          <p:cNvPr id="681" name="Google Shape;681;p14"/>
          <p:cNvSpPr/>
          <p:nvPr/>
        </p:nvSpPr>
        <p:spPr>
          <a:xfrm>
            <a:off x="7040880" y="1572768"/>
            <a:ext cx="118872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4"/>
          <p:cNvSpPr txBox="1"/>
          <p:nvPr/>
        </p:nvSpPr>
        <p:spPr>
          <a:xfrm>
            <a:off x="7095744" y="1691640"/>
            <a:ext cx="107899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Δ vs Budget</a:t>
            </a:r>
            <a:endParaRPr/>
          </a:p>
        </p:txBody>
      </p:sp>
      <p:sp>
        <p:nvSpPr>
          <p:cNvPr id="683" name="Google Shape;683;p14"/>
          <p:cNvSpPr/>
          <p:nvPr/>
        </p:nvSpPr>
        <p:spPr>
          <a:xfrm>
            <a:off x="8321040" y="1572768"/>
            <a:ext cx="11430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4"/>
          <p:cNvSpPr txBox="1"/>
          <p:nvPr/>
        </p:nvSpPr>
        <p:spPr>
          <a:xfrm>
            <a:off x="8375904" y="1691640"/>
            <a:ext cx="103327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Δ vs Prior</a:t>
            </a:r>
            <a:endParaRPr/>
          </a:p>
        </p:txBody>
      </p:sp>
      <p:sp>
        <p:nvSpPr>
          <p:cNvPr id="685" name="Google Shape;685;p14"/>
          <p:cNvSpPr/>
          <p:nvPr/>
        </p:nvSpPr>
        <p:spPr>
          <a:xfrm>
            <a:off x="9555480" y="1572768"/>
            <a:ext cx="196596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4"/>
          <p:cNvSpPr txBox="1"/>
          <p:nvPr/>
        </p:nvSpPr>
        <p:spPr>
          <a:xfrm>
            <a:off x="9610344" y="1691640"/>
            <a:ext cx="185623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Primary Driver</a:t>
            </a:r>
            <a:endParaRPr/>
          </a:p>
        </p:txBody>
      </p:sp>
      <p:sp>
        <p:nvSpPr>
          <p:cNvPr id="687" name="Google Shape;687;p14"/>
          <p:cNvSpPr/>
          <p:nvPr/>
        </p:nvSpPr>
        <p:spPr>
          <a:xfrm>
            <a:off x="658368" y="1993392"/>
            <a:ext cx="178308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4"/>
          <p:cNvSpPr txBox="1"/>
          <p:nvPr/>
        </p:nvSpPr>
        <p:spPr>
          <a:xfrm>
            <a:off x="713232" y="2176272"/>
            <a:ext cx="16733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Revenue</a:t>
            </a:r>
            <a:endParaRPr/>
          </a:p>
        </p:txBody>
      </p:sp>
      <p:sp>
        <p:nvSpPr>
          <p:cNvPr id="689" name="Google Shape;689;p14"/>
          <p:cNvSpPr/>
          <p:nvPr/>
        </p:nvSpPr>
        <p:spPr>
          <a:xfrm>
            <a:off x="2514600" y="1993392"/>
            <a:ext cx="123444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4"/>
          <p:cNvSpPr txBox="1"/>
          <p:nvPr/>
        </p:nvSpPr>
        <p:spPr>
          <a:xfrm>
            <a:off x="2569464" y="2176272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691" name="Google Shape;691;p14"/>
          <p:cNvSpPr/>
          <p:nvPr/>
        </p:nvSpPr>
        <p:spPr>
          <a:xfrm>
            <a:off x="3840480" y="1993392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4"/>
          <p:cNvSpPr txBox="1"/>
          <p:nvPr/>
        </p:nvSpPr>
        <p:spPr>
          <a:xfrm>
            <a:off x="3895344" y="2176272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693" name="Google Shape;693;p14"/>
          <p:cNvSpPr/>
          <p:nvPr/>
        </p:nvSpPr>
        <p:spPr>
          <a:xfrm>
            <a:off x="5440680" y="1993392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4"/>
          <p:cNvSpPr txBox="1"/>
          <p:nvPr/>
        </p:nvSpPr>
        <p:spPr>
          <a:xfrm>
            <a:off x="5495544" y="2176272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695" name="Google Shape;695;p14"/>
          <p:cNvSpPr/>
          <p:nvPr/>
        </p:nvSpPr>
        <p:spPr>
          <a:xfrm>
            <a:off x="7040880" y="1993392"/>
            <a:ext cx="118872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4"/>
          <p:cNvSpPr txBox="1"/>
          <p:nvPr/>
        </p:nvSpPr>
        <p:spPr>
          <a:xfrm>
            <a:off x="7095744" y="2176272"/>
            <a:ext cx="10789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($X.XM)</a:t>
            </a:r>
            <a:endParaRPr/>
          </a:p>
        </p:txBody>
      </p:sp>
      <p:sp>
        <p:nvSpPr>
          <p:cNvPr id="697" name="Google Shape;697;p14"/>
          <p:cNvSpPr/>
          <p:nvPr/>
        </p:nvSpPr>
        <p:spPr>
          <a:xfrm>
            <a:off x="8321040" y="1993392"/>
            <a:ext cx="114300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4"/>
          <p:cNvSpPr txBox="1"/>
          <p:nvPr/>
        </p:nvSpPr>
        <p:spPr>
          <a:xfrm>
            <a:off x="8375904" y="2176272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+$X.XM</a:t>
            </a:r>
            <a:endParaRPr/>
          </a:p>
        </p:txBody>
      </p:sp>
      <p:sp>
        <p:nvSpPr>
          <p:cNvPr id="699" name="Google Shape;699;p14"/>
          <p:cNvSpPr/>
          <p:nvPr/>
        </p:nvSpPr>
        <p:spPr>
          <a:xfrm>
            <a:off x="9555480" y="1993392"/>
            <a:ext cx="19659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4"/>
          <p:cNvSpPr txBox="1"/>
          <p:nvPr/>
        </p:nvSpPr>
        <p:spPr>
          <a:xfrm>
            <a:off x="9610344" y="2176272"/>
            <a:ext cx="18562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[Driver]</a:t>
            </a:r>
            <a:endParaRPr/>
          </a:p>
        </p:txBody>
      </p:sp>
      <p:sp>
        <p:nvSpPr>
          <p:cNvPr id="701" name="Google Shape;701;p14"/>
          <p:cNvSpPr/>
          <p:nvPr/>
        </p:nvSpPr>
        <p:spPr>
          <a:xfrm>
            <a:off x="658368" y="2651760"/>
            <a:ext cx="178308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4"/>
          <p:cNvSpPr txBox="1"/>
          <p:nvPr/>
        </p:nvSpPr>
        <p:spPr>
          <a:xfrm>
            <a:off x="713232" y="2834640"/>
            <a:ext cx="16733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CM / GM</a:t>
            </a:r>
            <a:endParaRPr/>
          </a:p>
        </p:txBody>
      </p:sp>
      <p:sp>
        <p:nvSpPr>
          <p:cNvPr id="703" name="Google Shape;703;p14"/>
          <p:cNvSpPr/>
          <p:nvPr/>
        </p:nvSpPr>
        <p:spPr>
          <a:xfrm>
            <a:off x="2514600" y="2651760"/>
            <a:ext cx="123444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4"/>
          <p:cNvSpPr txBox="1"/>
          <p:nvPr/>
        </p:nvSpPr>
        <p:spPr>
          <a:xfrm>
            <a:off x="2569464" y="2834640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05" name="Google Shape;705;p14"/>
          <p:cNvSpPr/>
          <p:nvPr/>
        </p:nvSpPr>
        <p:spPr>
          <a:xfrm>
            <a:off x="3840480" y="2651760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4"/>
          <p:cNvSpPr txBox="1"/>
          <p:nvPr/>
        </p:nvSpPr>
        <p:spPr>
          <a:xfrm>
            <a:off x="3895344" y="2834640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07" name="Google Shape;707;p14"/>
          <p:cNvSpPr/>
          <p:nvPr/>
        </p:nvSpPr>
        <p:spPr>
          <a:xfrm>
            <a:off x="5440680" y="2651760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4"/>
          <p:cNvSpPr txBox="1"/>
          <p:nvPr/>
        </p:nvSpPr>
        <p:spPr>
          <a:xfrm>
            <a:off x="5495544" y="2834640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09" name="Google Shape;709;p14"/>
          <p:cNvSpPr/>
          <p:nvPr/>
        </p:nvSpPr>
        <p:spPr>
          <a:xfrm>
            <a:off x="7040880" y="2651760"/>
            <a:ext cx="118872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14"/>
          <p:cNvSpPr txBox="1"/>
          <p:nvPr/>
        </p:nvSpPr>
        <p:spPr>
          <a:xfrm>
            <a:off x="7095744" y="2834640"/>
            <a:ext cx="10789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($X.XM)</a:t>
            </a:r>
            <a:endParaRPr/>
          </a:p>
        </p:txBody>
      </p:sp>
      <p:sp>
        <p:nvSpPr>
          <p:cNvPr id="711" name="Google Shape;711;p14"/>
          <p:cNvSpPr/>
          <p:nvPr/>
        </p:nvSpPr>
        <p:spPr>
          <a:xfrm>
            <a:off x="8321040" y="2651760"/>
            <a:ext cx="114300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14"/>
          <p:cNvSpPr txBox="1"/>
          <p:nvPr/>
        </p:nvSpPr>
        <p:spPr>
          <a:xfrm>
            <a:off x="8375904" y="2834640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+$X.XM</a:t>
            </a:r>
            <a:endParaRPr/>
          </a:p>
        </p:txBody>
      </p:sp>
      <p:sp>
        <p:nvSpPr>
          <p:cNvPr id="713" name="Google Shape;713;p14"/>
          <p:cNvSpPr/>
          <p:nvPr/>
        </p:nvSpPr>
        <p:spPr>
          <a:xfrm>
            <a:off x="9555480" y="2651760"/>
            <a:ext cx="19659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4"/>
          <p:cNvSpPr txBox="1"/>
          <p:nvPr/>
        </p:nvSpPr>
        <p:spPr>
          <a:xfrm>
            <a:off x="9610344" y="2834640"/>
            <a:ext cx="18562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[Driver]</a:t>
            </a:r>
            <a:endParaRPr/>
          </a:p>
        </p:txBody>
      </p:sp>
      <p:sp>
        <p:nvSpPr>
          <p:cNvPr id="715" name="Google Shape;715;p14"/>
          <p:cNvSpPr/>
          <p:nvPr/>
        </p:nvSpPr>
        <p:spPr>
          <a:xfrm>
            <a:off x="658368" y="3310128"/>
            <a:ext cx="178308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4"/>
          <p:cNvSpPr txBox="1"/>
          <p:nvPr/>
        </p:nvSpPr>
        <p:spPr>
          <a:xfrm>
            <a:off x="713232" y="3493008"/>
            <a:ext cx="16733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Adjusted EBITDA</a:t>
            </a:r>
            <a:endParaRPr/>
          </a:p>
        </p:txBody>
      </p:sp>
      <p:sp>
        <p:nvSpPr>
          <p:cNvPr id="717" name="Google Shape;717;p14"/>
          <p:cNvSpPr/>
          <p:nvPr/>
        </p:nvSpPr>
        <p:spPr>
          <a:xfrm>
            <a:off x="2514600" y="3310128"/>
            <a:ext cx="123444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4"/>
          <p:cNvSpPr txBox="1"/>
          <p:nvPr/>
        </p:nvSpPr>
        <p:spPr>
          <a:xfrm>
            <a:off x="2569464" y="3493008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19" name="Google Shape;719;p14"/>
          <p:cNvSpPr/>
          <p:nvPr/>
        </p:nvSpPr>
        <p:spPr>
          <a:xfrm>
            <a:off x="3840480" y="3310128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4"/>
          <p:cNvSpPr txBox="1"/>
          <p:nvPr/>
        </p:nvSpPr>
        <p:spPr>
          <a:xfrm>
            <a:off x="3895344" y="3493008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21" name="Google Shape;721;p14"/>
          <p:cNvSpPr/>
          <p:nvPr/>
        </p:nvSpPr>
        <p:spPr>
          <a:xfrm>
            <a:off x="5440680" y="3310128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4"/>
          <p:cNvSpPr txBox="1"/>
          <p:nvPr/>
        </p:nvSpPr>
        <p:spPr>
          <a:xfrm>
            <a:off x="5495544" y="3493008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23" name="Google Shape;723;p14"/>
          <p:cNvSpPr/>
          <p:nvPr/>
        </p:nvSpPr>
        <p:spPr>
          <a:xfrm>
            <a:off x="7040880" y="3310128"/>
            <a:ext cx="118872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4"/>
          <p:cNvSpPr txBox="1"/>
          <p:nvPr/>
        </p:nvSpPr>
        <p:spPr>
          <a:xfrm>
            <a:off x="7095744" y="3493008"/>
            <a:ext cx="10789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($X.XM)</a:t>
            </a:r>
            <a:endParaRPr/>
          </a:p>
        </p:txBody>
      </p:sp>
      <p:sp>
        <p:nvSpPr>
          <p:cNvPr id="725" name="Google Shape;725;p14"/>
          <p:cNvSpPr/>
          <p:nvPr/>
        </p:nvSpPr>
        <p:spPr>
          <a:xfrm>
            <a:off x="8321040" y="3310128"/>
            <a:ext cx="114300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14"/>
          <p:cNvSpPr txBox="1"/>
          <p:nvPr/>
        </p:nvSpPr>
        <p:spPr>
          <a:xfrm>
            <a:off x="8375904" y="3493008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+$X.XM</a:t>
            </a:r>
            <a:endParaRPr/>
          </a:p>
        </p:txBody>
      </p:sp>
      <p:sp>
        <p:nvSpPr>
          <p:cNvPr id="727" name="Google Shape;727;p14"/>
          <p:cNvSpPr/>
          <p:nvPr/>
        </p:nvSpPr>
        <p:spPr>
          <a:xfrm>
            <a:off x="9555480" y="3310128"/>
            <a:ext cx="19659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14"/>
          <p:cNvSpPr txBox="1"/>
          <p:nvPr/>
        </p:nvSpPr>
        <p:spPr>
          <a:xfrm>
            <a:off x="9610344" y="3493008"/>
            <a:ext cx="18562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[Driver]</a:t>
            </a:r>
            <a:endParaRPr/>
          </a:p>
        </p:txBody>
      </p:sp>
      <p:sp>
        <p:nvSpPr>
          <p:cNvPr id="729" name="Google Shape;729;p14"/>
          <p:cNvSpPr/>
          <p:nvPr/>
        </p:nvSpPr>
        <p:spPr>
          <a:xfrm>
            <a:off x="658368" y="3968496"/>
            <a:ext cx="178308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14"/>
          <p:cNvSpPr txBox="1"/>
          <p:nvPr/>
        </p:nvSpPr>
        <p:spPr>
          <a:xfrm>
            <a:off x="713232" y="4151376"/>
            <a:ext cx="16733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Ending Cash</a:t>
            </a:r>
            <a:endParaRPr/>
          </a:p>
        </p:txBody>
      </p:sp>
      <p:sp>
        <p:nvSpPr>
          <p:cNvPr id="731" name="Google Shape;731;p14"/>
          <p:cNvSpPr/>
          <p:nvPr/>
        </p:nvSpPr>
        <p:spPr>
          <a:xfrm>
            <a:off x="2514600" y="3968496"/>
            <a:ext cx="123444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4"/>
          <p:cNvSpPr txBox="1"/>
          <p:nvPr/>
        </p:nvSpPr>
        <p:spPr>
          <a:xfrm>
            <a:off x="2569464" y="4151376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33" name="Google Shape;733;p14"/>
          <p:cNvSpPr/>
          <p:nvPr/>
        </p:nvSpPr>
        <p:spPr>
          <a:xfrm>
            <a:off x="3840480" y="3968496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4"/>
          <p:cNvSpPr txBox="1"/>
          <p:nvPr/>
        </p:nvSpPr>
        <p:spPr>
          <a:xfrm>
            <a:off x="3895344" y="4151376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35" name="Google Shape;735;p14"/>
          <p:cNvSpPr/>
          <p:nvPr/>
        </p:nvSpPr>
        <p:spPr>
          <a:xfrm>
            <a:off x="5440680" y="3968496"/>
            <a:ext cx="15087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14"/>
          <p:cNvSpPr txBox="1"/>
          <p:nvPr/>
        </p:nvSpPr>
        <p:spPr>
          <a:xfrm>
            <a:off x="5495544" y="4151376"/>
            <a:ext cx="13990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737" name="Google Shape;737;p14"/>
          <p:cNvSpPr/>
          <p:nvPr/>
        </p:nvSpPr>
        <p:spPr>
          <a:xfrm>
            <a:off x="7040880" y="3968496"/>
            <a:ext cx="118872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14"/>
          <p:cNvSpPr txBox="1"/>
          <p:nvPr/>
        </p:nvSpPr>
        <p:spPr>
          <a:xfrm>
            <a:off x="7095744" y="4151376"/>
            <a:ext cx="10789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($X.XM)</a:t>
            </a:r>
            <a:endParaRPr/>
          </a:p>
        </p:txBody>
      </p:sp>
      <p:sp>
        <p:nvSpPr>
          <p:cNvPr id="739" name="Google Shape;739;p14"/>
          <p:cNvSpPr/>
          <p:nvPr/>
        </p:nvSpPr>
        <p:spPr>
          <a:xfrm>
            <a:off x="8321040" y="3968496"/>
            <a:ext cx="114300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14"/>
          <p:cNvSpPr txBox="1"/>
          <p:nvPr/>
        </p:nvSpPr>
        <p:spPr>
          <a:xfrm>
            <a:off x="8375904" y="4151376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+$X.XM</a:t>
            </a:r>
            <a:endParaRPr/>
          </a:p>
        </p:txBody>
      </p:sp>
      <p:sp>
        <p:nvSpPr>
          <p:cNvPr id="741" name="Google Shape;741;p14"/>
          <p:cNvSpPr/>
          <p:nvPr/>
        </p:nvSpPr>
        <p:spPr>
          <a:xfrm>
            <a:off x="9555480" y="3968496"/>
            <a:ext cx="196596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4"/>
          <p:cNvSpPr txBox="1"/>
          <p:nvPr/>
        </p:nvSpPr>
        <p:spPr>
          <a:xfrm>
            <a:off x="9610344" y="4151376"/>
            <a:ext cx="18562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[Driver]</a:t>
            </a:r>
            <a:endParaRPr/>
          </a:p>
        </p:txBody>
      </p:sp>
      <p:sp>
        <p:nvSpPr>
          <p:cNvPr id="743" name="Google Shape;743;p14"/>
          <p:cNvSpPr txBox="1"/>
          <p:nvPr/>
        </p:nvSpPr>
        <p:spPr>
          <a:xfrm>
            <a:off x="658368" y="4983480"/>
            <a:ext cx="1097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OUTLOOK</a:t>
            </a:r>
            <a:endParaRPr/>
          </a:p>
        </p:txBody>
      </p:sp>
      <p:sp>
        <p:nvSpPr>
          <p:cNvPr id="744" name="Google Shape;744;p14"/>
          <p:cNvSpPr txBox="1"/>
          <p:nvPr/>
        </p:nvSpPr>
        <p:spPr>
          <a:xfrm>
            <a:off x="1645920" y="4928616"/>
            <a:ext cx="9418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[Base case outlook, key assumptions, downside triggers and management actions.]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5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Forecast Bridge</a:t>
            </a:r>
            <a:endParaRPr/>
          </a:p>
        </p:txBody>
      </p:sp>
      <p:sp>
        <p:nvSpPr>
          <p:cNvPr id="750" name="Google Shape;750;p15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Use a bridge to explain how the outlook moved.</a:t>
            </a:r>
            <a:endParaRPr/>
          </a:p>
        </p:txBody>
      </p:sp>
      <p:sp>
        <p:nvSpPr>
          <p:cNvPr id="751" name="Google Shape;751;p15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5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753" name="Google Shape;753;p15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754" name="Google Shape;754;p15"/>
          <p:cNvSpPr/>
          <p:nvPr/>
        </p:nvSpPr>
        <p:spPr>
          <a:xfrm>
            <a:off x="822960" y="2514600"/>
            <a:ext cx="1188720" cy="2651760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5"/>
          <p:cNvSpPr txBox="1"/>
          <p:nvPr/>
        </p:nvSpPr>
        <p:spPr>
          <a:xfrm>
            <a:off x="731520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Budget</a:t>
            </a:r>
            <a:endParaRPr/>
          </a:p>
        </p:txBody>
      </p:sp>
      <p:sp>
        <p:nvSpPr>
          <p:cNvPr id="756" name="Google Shape;756;p15"/>
          <p:cNvSpPr txBox="1"/>
          <p:nvPr/>
        </p:nvSpPr>
        <p:spPr>
          <a:xfrm>
            <a:off x="822960" y="2240280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$5.0M</a:t>
            </a:r>
            <a:endParaRPr/>
          </a:p>
        </p:txBody>
      </p:sp>
      <p:sp>
        <p:nvSpPr>
          <p:cNvPr id="757" name="Google Shape;757;p15"/>
          <p:cNvSpPr/>
          <p:nvPr/>
        </p:nvSpPr>
        <p:spPr>
          <a:xfrm>
            <a:off x="2606040" y="2743200"/>
            <a:ext cx="1188720" cy="424281"/>
          </a:xfrm>
          <a:prstGeom prst="rect">
            <a:avLst/>
          </a:prstGeom>
          <a:solidFill>
            <a:srgbClr val="A04E4E"/>
          </a:solidFill>
          <a:ln cap="flat" cmpd="sng" w="9525">
            <a:solidFill>
              <a:srgbClr val="A04E4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5"/>
          <p:cNvSpPr txBox="1"/>
          <p:nvPr/>
        </p:nvSpPr>
        <p:spPr>
          <a:xfrm>
            <a:off x="2514600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Volume</a:t>
            </a:r>
            <a:endParaRPr/>
          </a:p>
        </p:txBody>
      </p:sp>
      <p:sp>
        <p:nvSpPr>
          <p:cNvPr id="759" name="Google Shape;759;p15"/>
          <p:cNvSpPr txBox="1"/>
          <p:nvPr/>
        </p:nvSpPr>
        <p:spPr>
          <a:xfrm>
            <a:off x="2606040" y="2468880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-0.8M</a:t>
            </a:r>
            <a:endParaRPr/>
          </a:p>
        </p:txBody>
      </p:sp>
      <p:sp>
        <p:nvSpPr>
          <p:cNvPr id="760" name="Google Shape;760;p15"/>
          <p:cNvSpPr/>
          <p:nvPr/>
        </p:nvSpPr>
        <p:spPr>
          <a:xfrm>
            <a:off x="4389120" y="4954219"/>
            <a:ext cx="1188720" cy="212140"/>
          </a:xfrm>
          <a:prstGeom prst="rect">
            <a:avLst/>
          </a:prstGeom>
          <a:solidFill>
            <a:srgbClr val="4D7B60"/>
          </a:solidFill>
          <a:ln cap="flat" cmpd="sng" w="9525">
            <a:solidFill>
              <a:srgbClr val="4D7B6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5"/>
          <p:cNvSpPr txBox="1"/>
          <p:nvPr/>
        </p:nvSpPr>
        <p:spPr>
          <a:xfrm>
            <a:off x="4297680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Pricing / Mix</a:t>
            </a:r>
            <a:endParaRPr/>
          </a:p>
        </p:txBody>
      </p:sp>
      <p:sp>
        <p:nvSpPr>
          <p:cNvPr id="762" name="Google Shape;762;p15"/>
          <p:cNvSpPr txBox="1"/>
          <p:nvPr/>
        </p:nvSpPr>
        <p:spPr>
          <a:xfrm>
            <a:off x="4389120" y="4679899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+0.4M</a:t>
            </a:r>
            <a:endParaRPr/>
          </a:p>
        </p:txBody>
      </p:sp>
      <p:sp>
        <p:nvSpPr>
          <p:cNvPr id="763" name="Google Shape;763;p15"/>
          <p:cNvSpPr/>
          <p:nvPr/>
        </p:nvSpPr>
        <p:spPr>
          <a:xfrm>
            <a:off x="6172200" y="2743200"/>
            <a:ext cx="1188720" cy="159105"/>
          </a:xfrm>
          <a:prstGeom prst="rect">
            <a:avLst/>
          </a:prstGeom>
          <a:solidFill>
            <a:srgbClr val="A04E4E"/>
          </a:solidFill>
          <a:ln cap="flat" cmpd="sng" w="9525">
            <a:solidFill>
              <a:srgbClr val="A04E4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5"/>
          <p:cNvSpPr txBox="1"/>
          <p:nvPr/>
        </p:nvSpPr>
        <p:spPr>
          <a:xfrm>
            <a:off x="6080760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Labor</a:t>
            </a:r>
            <a:endParaRPr/>
          </a:p>
        </p:txBody>
      </p:sp>
      <p:sp>
        <p:nvSpPr>
          <p:cNvPr id="765" name="Google Shape;765;p15"/>
          <p:cNvSpPr txBox="1"/>
          <p:nvPr/>
        </p:nvSpPr>
        <p:spPr>
          <a:xfrm>
            <a:off x="6172200" y="2468880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-0.3M</a:t>
            </a:r>
            <a:endParaRPr/>
          </a:p>
        </p:txBody>
      </p:sp>
      <p:sp>
        <p:nvSpPr>
          <p:cNvPr id="766" name="Google Shape;766;p15"/>
          <p:cNvSpPr/>
          <p:nvPr/>
        </p:nvSpPr>
        <p:spPr>
          <a:xfrm>
            <a:off x="7955279" y="2743200"/>
            <a:ext cx="1188720" cy="106070"/>
          </a:xfrm>
          <a:prstGeom prst="rect">
            <a:avLst/>
          </a:prstGeom>
          <a:solidFill>
            <a:srgbClr val="A04E4E"/>
          </a:solidFill>
          <a:ln cap="flat" cmpd="sng" w="9525">
            <a:solidFill>
              <a:srgbClr val="A04E4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5"/>
          <p:cNvSpPr txBox="1"/>
          <p:nvPr/>
        </p:nvSpPr>
        <p:spPr>
          <a:xfrm>
            <a:off x="7863840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Other Opex</a:t>
            </a:r>
            <a:endParaRPr/>
          </a:p>
        </p:txBody>
      </p:sp>
      <p:sp>
        <p:nvSpPr>
          <p:cNvPr id="768" name="Google Shape;768;p15"/>
          <p:cNvSpPr txBox="1"/>
          <p:nvPr/>
        </p:nvSpPr>
        <p:spPr>
          <a:xfrm>
            <a:off x="7955279" y="2468880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-0.2M</a:t>
            </a:r>
            <a:endParaRPr/>
          </a:p>
        </p:txBody>
      </p:sp>
      <p:sp>
        <p:nvSpPr>
          <p:cNvPr id="769" name="Google Shape;769;p15"/>
          <p:cNvSpPr/>
          <p:nvPr/>
        </p:nvSpPr>
        <p:spPr>
          <a:xfrm>
            <a:off x="9738359" y="2991916"/>
            <a:ext cx="1188720" cy="2174443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5"/>
          <p:cNvSpPr txBox="1"/>
          <p:nvPr/>
        </p:nvSpPr>
        <p:spPr>
          <a:xfrm>
            <a:off x="9646919" y="5321808"/>
            <a:ext cx="1371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Current Forecast</a:t>
            </a:r>
            <a:endParaRPr/>
          </a:p>
        </p:txBody>
      </p:sp>
      <p:sp>
        <p:nvSpPr>
          <p:cNvPr id="771" name="Google Shape;771;p15"/>
          <p:cNvSpPr txBox="1"/>
          <p:nvPr/>
        </p:nvSpPr>
        <p:spPr>
          <a:xfrm>
            <a:off x="9738359" y="2717596"/>
            <a:ext cx="11887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$4.1M</a:t>
            </a:r>
            <a:endParaRPr/>
          </a:p>
        </p:txBody>
      </p:sp>
      <p:sp>
        <p:nvSpPr>
          <p:cNvPr id="772" name="Google Shape;772;p15"/>
          <p:cNvSpPr txBox="1"/>
          <p:nvPr/>
        </p:nvSpPr>
        <p:spPr>
          <a:xfrm>
            <a:off x="685800" y="1627632"/>
            <a:ext cx="10332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Example: Adjusted EBITDA bridge. Replace categories with the factors most relevant to the business.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Operating Performance</a:t>
            </a:r>
            <a:endParaRPr/>
          </a:p>
        </p:txBody>
      </p:sp>
      <p:sp>
        <p:nvSpPr>
          <p:cNvPr id="778" name="Google Shape;778;p16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Choose a small number of operating KPIs that explain financial outcomes.</a:t>
            </a:r>
            <a:endParaRPr/>
          </a:p>
        </p:txBody>
      </p:sp>
      <p:sp>
        <p:nvSpPr>
          <p:cNvPr id="779" name="Google Shape;779;p16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6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781" name="Google Shape;781;p16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  <p:sp>
        <p:nvSpPr>
          <p:cNvPr id="782" name="Google Shape;782;p16"/>
          <p:cNvSpPr/>
          <p:nvPr/>
        </p:nvSpPr>
        <p:spPr>
          <a:xfrm>
            <a:off x="65836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16"/>
          <p:cNvSpPr txBox="1"/>
          <p:nvPr/>
        </p:nvSpPr>
        <p:spPr>
          <a:xfrm>
            <a:off x="82295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VOLUME</a:t>
            </a:r>
            <a:endParaRPr/>
          </a:p>
        </p:txBody>
      </p:sp>
      <p:sp>
        <p:nvSpPr>
          <p:cNvPr id="784" name="Google Shape;784;p16"/>
          <p:cNvSpPr txBox="1"/>
          <p:nvPr/>
        </p:nvSpPr>
        <p:spPr>
          <a:xfrm>
            <a:off x="82295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XX,XXX</a:t>
            </a:r>
            <a:endParaRPr/>
          </a:p>
        </p:txBody>
      </p:sp>
      <p:sp>
        <p:nvSpPr>
          <p:cNvPr id="785" name="Google Shape;785;p16"/>
          <p:cNvSpPr txBox="1"/>
          <p:nvPr/>
        </p:nvSpPr>
        <p:spPr>
          <a:xfrm>
            <a:off x="82295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+X% vs plan</a:t>
            </a:r>
            <a:endParaRPr/>
          </a:p>
        </p:txBody>
      </p:sp>
      <p:sp>
        <p:nvSpPr>
          <p:cNvPr id="786" name="Google Shape;786;p16"/>
          <p:cNvSpPr/>
          <p:nvPr/>
        </p:nvSpPr>
        <p:spPr>
          <a:xfrm>
            <a:off x="344728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16"/>
          <p:cNvSpPr txBox="1"/>
          <p:nvPr/>
        </p:nvSpPr>
        <p:spPr>
          <a:xfrm>
            <a:off x="361187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UTILIZATION</a:t>
            </a:r>
            <a:endParaRPr/>
          </a:p>
        </p:txBody>
      </p:sp>
      <p:sp>
        <p:nvSpPr>
          <p:cNvPr id="788" name="Google Shape;788;p16"/>
          <p:cNvSpPr txBox="1"/>
          <p:nvPr/>
        </p:nvSpPr>
        <p:spPr>
          <a:xfrm>
            <a:off x="361187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789" name="Google Shape;789;p16"/>
          <p:cNvSpPr txBox="1"/>
          <p:nvPr/>
        </p:nvSpPr>
        <p:spPr>
          <a:xfrm>
            <a:off x="361187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−X pts</a:t>
            </a:r>
            <a:endParaRPr/>
          </a:p>
        </p:txBody>
      </p:sp>
      <p:sp>
        <p:nvSpPr>
          <p:cNvPr id="790" name="Google Shape;790;p16"/>
          <p:cNvSpPr/>
          <p:nvPr/>
        </p:nvSpPr>
        <p:spPr>
          <a:xfrm>
            <a:off x="623620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6"/>
          <p:cNvSpPr txBox="1"/>
          <p:nvPr/>
        </p:nvSpPr>
        <p:spPr>
          <a:xfrm>
            <a:off x="640079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PRODUCTIVITY</a:t>
            </a:r>
            <a:endParaRPr/>
          </a:p>
        </p:txBody>
      </p:sp>
      <p:sp>
        <p:nvSpPr>
          <p:cNvPr id="792" name="Google Shape;792;p16"/>
          <p:cNvSpPr txBox="1"/>
          <p:nvPr/>
        </p:nvSpPr>
        <p:spPr>
          <a:xfrm>
            <a:off x="640079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X.X</a:t>
            </a:r>
            <a:endParaRPr/>
          </a:p>
        </p:txBody>
      </p:sp>
      <p:sp>
        <p:nvSpPr>
          <p:cNvPr id="793" name="Google Shape;793;p16"/>
          <p:cNvSpPr txBox="1"/>
          <p:nvPr/>
        </p:nvSpPr>
        <p:spPr>
          <a:xfrm>
            <a:off x="640079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+X%</a:t>
            </a:r>
            <a:endParaRPr/>
          </a:p>
        </p:txBody>
      </p:sp>
      <p:sp>
        <p:nvSpPr>
          <p:cNvPr id="794" name="Google Shape;794;p16"/>
          <p:cNvSpPr/>
          <p:nvPr/>
        </p:nvSpPr>
        <p:spPr>
          <a:xfrm>
            <a:off x="902512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6"/>
          <p:cNvSpPr txBox="1"/>
          <p:nvPr/>
        </p:nvSpPr>
        <p:spPr>
          <a:xfrm>
            <a:off x="918971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QUALITY / SLA</a:t>
            </a:r>
            <a:endParaRPr/>
          </a:p>
        </p:txBody>
      </p:sp>
      <p:sp>
        <p:nvSpPr>
          <p:cNvPr id="796" name="Google Shape;796;p16"/>
          <p:cNvSpPr txBox="1"/>
          <p:nvPr/>
        </p:nvSpPr>
        <p:spPr>
          <a:xfrm>
            <a:off x="918971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797" name="Google Shape;797;p16"/>
          <p:cNvSpPr txBox="1"/>
          <p:nvPr/>
        </p:nvSpPr>
        <p:spPr>
          <a:xfrm>
            <a:off x="918971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Target XX%</a:t>
            </a:r>
            <a:endParaRPr/>
          </a:p>
        </p:txBody>
      </p:sp>
      <p:sp>
        <p:nvSpPr>
          <p:cNvPr id="798" name="Google Shape;798;p16"/>
          <p:cNvSpPr/>
          <p:nvPr/>
        </p:nvSpPr>
        <p:spPr>
          <a:xfrm>
            <a:off x="658368" y="2880360"/>
            <a:ext cx="5074920" cy="2286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6"/>
          <p:cNvSpPr txBox="1"/>
          <p:nvPr/>
        </p:nvSpPr>
        <p:spPr>
          <a:xfrm>
            <a:off x="859536" y="3127248"/>
            <a:ext cx="2377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WHAT CHANGED</a:t>
            </a:r>
            <a:endParaRPr/>
          </a:p>
        </p:txBody>
      </p:sp>
      <p:sp>
        <p:nvSpPr>
          <p:cNvPr id="800" name="Google Shape;800;p16"/>
          <p:cNvSpPr txBox="1"/>
          <p:nvPr/>
        </p:nvSpPr>
        <p:spPr>
          <a:xfrm>
            <a:off x="859536" y="3529584"/>
            <a:ext cx="45720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</p:txBody>
      </p:sp>
      <p:sp>
        <p:nvSpPr>
          <p:cNvPr id="801" name="Google Shape;801;p16"/>
          <p:cNvSpPr/>
          <p:nvPr/>
        </p:nvSpPr>
        <p:spPr>
          <a:xfrm>
            <a:off x="6199632" y="2880360"/>
            <a:ext cx="5074920" cy="2286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6"/>
          <p:cNvSpPr txBox="1"/>
          <p:nvPr/>
        </p:nvSpPr>
        <p:spPr>
          <a:xfrm>
            <a:off x="6400800" y="3127248"/>
            <a:ext cx="2377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MANAGEMENT ACTIONS</a:t>
            </a:r>
            <a:endParaRPr/>
          </a:p>
        </p:txBody>
      </p:sp>
      <p:sp>
        <p:nvSpPr>
          <p:cNvPr id="803" name="Google Shape;803;p16"/>
          <p:cNvSpPr txBox="1"/>
          <p:nvPr/>
        </p:nvSpPr>
        <p:spPr>
          <a:xfrm>
            <a:off x="6400800" y="3529584"/>
            <a:ext cx="45720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[Driver / operational insight]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7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People &amp; Organization</a:t>
            </a:r>
            <a:endParaRPr/>
          </a:p>
        </p:txBody>
      </p:sp>
      <p:sp>
        <p:nvSpPr>
          <p:cNvPr id="809" name="Google Shape;809;p17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Highlight capacity, leadership and organizational risk.</a:t>
            </a:r>
            <a:endParaRPr/>
          </a:p>
        </p:txBody>
      </p:sp>
      <p:sp>
        <p:nvSpPr>
          <p:cNvPr id="810" name="Google Shape;810;p17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17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812" name="Google Shape;812;p17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/>
          </a:p>
        </p:txBody>
      </p:sp>
      <p:sp>
        <p:nvSpPr>
          <p:cNvPr id="813" name="Google Shape;813;p17"/>
          <p:cNvSpPr/>
          <p:nvPr/>
        </p:nvSpPr>
        <p:spPr>
          <a:xfrm>
            <a:off x="65836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7"/>
          <p:cNvSpPr txBox="1"/>
          <p:nvPr/>
        </p:nvSpPr>
        <p:spPr>
          <a:xfrm>
            <a:off x="82295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HEADCOUNT</a:t>
            </a:r>
            <a:endParaRPr/>
          </a:p>
        </p:txBody>
      </p:sp>
      <p:sp>
        <p:nvSpPr>
          <p:cNvPr id="815" name="Google Shape;815;p17"/>
          <p:cNvSpPr txBox="1"/>
          <p:nvPr/>
        </p:nvSpPr>
        <p:spPr>
          <a:xfrm>
            <a:off x="82295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sp>
        <p:nvSpPr>
          <p:cNvPr id="816" name="Google Shape;816;p17"/>
          <p:cNvSpPr txBox="1"/>
          <p:nvPr/>
        </p:nvSpPr>
        <p:spPr>
          <a:xfrm>
            <a:off x="82295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+X vs plan</a:t>
            </a:r>
            <a:endParaRPr/>
          </a:p>
        </p:txBody>
      </p:sp>
      <p:sp>
        <p:nvSpPr>
          <p:cNvPr id="817" name="Google Shape;817;p17"/>
          <p:cNvSpPr/>
          <p:nvPr/>
        </p:nvSpPr>
        <p:spPr>
          <a:xfrm>
            <a:off x="344728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7"/>
          <p:cNvSpPr txBox="1"/>
          <p:nvPr/>
        </p:nvSpPr>
        <p:spPr>
          <a:xfrm>
            <a:off x="361187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VOLUNTARY TURNOVER</a:t>
            </a:r>
            <a:endParaRPr/>
          </a:p>
        </p:txBody>
      </p:sp>
      <p:sp>
        <p:nvSpPr>
          <p:cNvPr id="819" name="Google Shape;819;p17"/>
          <p:cNvSpPr txBox="1"/>
          <p:nvPr/>
        </p:nvSpPr>
        <p:spPr>
          <a:xfrm>
            <a:off x="361187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820" name="Google Shape;820;p17"/>
          <p:cNvSpPr txBox="1"/>
          <p:nvPr/>
        </p:nvSpPr>
        <p:spPr>
          <a:xfrm>
            <a:off x="361187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−X pts YoY</a:t>
            </a:r>
            <a:endParaRPr/>
          </a:p>
        </p:txBody>
      </p:sp>
      <p:sp>
        <p:nvSpPr>
          <p:cNvPr id="821" name="Google Shape;821;p17"/>
          <p:cNvSpPr/>
          <p:nvPr/>
        </p:nvSpPr>
        <p:spPr>
          <a:xfrm>
            <a:off x="6236207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7"/>
          <p:cNvSpPr txBox="1"/>
          <p:nvPr/>
        </p:nvSpPr>
        <p:spPr>
          <a:xfrm>
            <a:off x="640079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OPEN CRITICAL ROLES</a:t>
            </a:r>
            <a:endParaRPr/>
          </a:p>
        </p:txBody>
      </p:sp>
      <p:sp>
        <p:nvSpPr>
          <p:cNvPr id="823" name="Google Shape;823;p17"/>
          <p:cNvSpPr txBox="1"/>
          <p:nvPr/>
        </p:nvSpPr>
        <p:spPr>
          <a:xfrm>
            <a:off x="640079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824" name="Google Shape;824;p17"/>
          <p:cNvSpPr txBox="1"/>
          <p:nvPr/>
        </p:nvSpPr>
        <p:spPr>
          <a:xfrm>
            <a:off x="640079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X &gt; 60 days</a:t>
            </a:r>
            <a:endParaRPr/>
          </a:p>
        </p:txBody>
      </p:sp>
      <p:sp>
        <p:nvSpPr>
          <p:cNvPr id="825" name="Google Shape;825;p17"/>
          <p:cNvSpPr/>
          <p:nvPr/>
        </p:nvSpPr>
        <p:spPr>
          <a:xfrm>
            <a:off x="9025128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7"/>
          <p:cNvSpPr txBox="1"/>
          <p:nvPr/>
        </p:nvSpPr>
        <p:spPr>
          <a:xfrm>
            <a:off x="9189719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ENGAGEMENT</a:t>
            </a:r>
            <a:endParaRPr/>
          </a:p>
        </p:txBody>
      </p:sp>
      <p:sp>
        <p:nvSpPr>
          <p:cNvPr id="827" name="Google Shape;827;p17"/>
          <p:cNvSpPr txBox="1"/>
          <p:nvPr/>
        </p:nvSpPr>
        <p:spPr>
          <a:xfrm>
            <a:off x="9189719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</a:t>
            </a:r>
            <a:endParaRPr/>
          </a:p>
        </p:txBody>
      </p:sp>
      <p:sp>
        <p:nvSpPr>
          <p:cNvPr id="828" name="Google Shape;828;p17"/>
          <p:cNvSpPr txBox="1"/>
          <p:nvPr/>
        </p:nvSpPr>
        <p:spPr>
          <a:xfrm>
            <a:off x="9189719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Next survey [date]</a:t>
            </a:r>
            <a:endParaRPr/>
          </a:p>
        </p:txBody>
      </p:sp>
      <p:sp>
        <p:nvSpPr>
          <p:cNvPr id="829" name="Google Shape;829;p17"/>
          <p:cNvSpPr/>
          <p:nvPr/>
        </p:nvSpPr>
        <p:spPr>
          <a:xfrm>
            <a:off x="658368" y="2880360"/>
            <a:ext cx="10881360" cy="23317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7"/>
          <p:cNvSpPr txBox="1"/>
          <p:nvPr/>
        </p:nvSpPr>
        <p:spPr>
          <a:xfrm>
            <a:off x="877824" y="3136392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ORGANIZATION / TALENT READOUT</a:t>
            </a:r>
            <a:endParaRPr/>
          </a:p>
        </p:txBody>
      </p:sp>
      <p:sp>
        <p:nvSpPr>
          <p:cNvPr id="831" name="Google Shape;831;p17"/>
          <p:cNvSpPr txBox="1"/>
          <p:nvPr/>
        </p:nvSpPr>
        <p:spPr>
          <a:xfrm>
            <a:off x="877824" y="3547872"/>
            <a:ext cx="996696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[Leadership change / succession item]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[Capacity or capability issue]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[Culture / engagement / retention item]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[Planned organization action]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8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Compliance &amp; Regulatory</a:t>
            </a:r>
            <a:endParaRPr/>
          </a:p>
        </p:txBody>
      </p:sp>
      <p:sp>
        <p:nvSpPr>
          <p:cNvPr id="837" name="Google Shape;837;p18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Report exceptions, remediation and emerging requirements — not activity for activity's sake.</a:t>
            </a:r>
            <a:endParaRPr/>
          </a:p>
        </p:txBody>
      </p:sp>
      <p:sp>
        <p:nvSpPr>
          <p:cNvPr id="838" name="Google Shape;838;p18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8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840" name="Google Shape;840;p18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841" name="Google Shape;841;p18"/>
          <p:cNvSpPr/>
          <p:nvPr/>
        </p:nvSpPr>
        <p:spPr>
          <a:xfrm>
            <a:off x="658368" y="1572768"/>
            <a:ext cx="155448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8"/>
          <p:cNvSpPr txBox="1"/>
          <p:nvPr/>
        </p:nvSpPr>
        <p:spPr>
          <a:xfrm>
            <a:off x="713232" y="1691640"/>
            <a:ext cx="14447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Area</a:t>
            </a:r>
            <a:endParaRPr/>
          </a:p>
        </p:txBody>
      </p:sp>
      <p:sp>
        <p:nvSpPr>
          <p:cNvPr id="843" name="Google Shape;843;p18"/>
          <p:cNvSpPr/>
          <p:nvPr/>
        </p:nvSpPr>
        <p:spPr>
          <a:xfrm>
            <a:off x="2286000" y="1572768"/>
            <a:ext cx="6858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18"/>
          <p:cNvSpPr txBox="1"/>
          <p:nvPr/>
        </p:nvSpPr>
        <p:spPr>
          <a:xfrm>
            <a:off x="2340864" y="1691640"/>
            <a:ext cx="5760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Status</a:t>
            </a:r>
            <a:endParaRPr/>
          </a:p>
        </p:txBody>
      </p:sp>
      <p:sp>
        <p:nvSpPr>
          <p:cNvPr id="845" name="Google Shape;845;p18"/>
          <p:cNvSpPr/>
          <p:nvPr/>
        </p:nvSpPr>
        <p:spPr>
          <a:xfrm>
            <a:off x="3063240" y="1572768"/>
            <a:ext cx="34290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8"/>
          <p:cNvSpPr txBox="1"/>
          <p:nvPr/>
        </p:nvSpPr>
        <p:spPr>
          <a:xfrm>
            <a:off x="3118104" y="1691640"/>
            <a:ext cx="33192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Current Issue / Development</a:t>
            </a:r>
            <a:endParaRPr/>
          </a:p>
        </p:txBody>
      </p:sp>
      <p:sp>
        <p:nvSpPr>
          <p:cNvPr id="847" name="Google Shape;847;p18"/>
          <p:cNvSpPr/>
          <p:nvPr/>
        </p:nvSpPr>
        <p:spPr>
          <a:xfrm>
            <a:off x="6583680" y="1572768"/>
            <a:ext cx="256032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8"/>
          <p:cNvSpPr txBox="1"/>
          <p:nvPr/>
        </p:nvSpPr>
        <p:spPr>
          <a:xfrm>
            <a:off x="6638544" y="1691640"/>
            <a:ext cx="245059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Remediation / Response</a:t>
            </a:r>
            <a:endParaRPr/>
          </a:p>
        </p:txBody>
      </p:sp>
      <p:sp>
        <p:nvSpPr>
          <p:cNvPr id="849" name="Google Shape;849;p18"/>
          <p:cNvSpPr/>
          <p:nvPr/>
        </p:nvSpPr>
        <p:spPr>
          <a:xfrm>
            <a:off x="9235440" y="1572768"/>
            <a:ext cx="105156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8"/>
          <p:cNvSpPr txBox="1"/>
          <p:nvPr/>
        </p:nvSpPr>
        <p:spPr>
          <a:xfrm>
            <a:off x="9290304" y="1691640"/>
            <a:ext cx="94183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Owner</a:t>
            </a:r>
            <a:endParaRPr/>
          </a:p>
        </p:txBody>
      </p:sp>
      <p:sp>
        <p:nvSpPr>
          <p:cNvPr id="851" name="Google Shape;851;p18"/>
          <p:cNvSpPr/>
          <p:nvPr/>
        </p:nvSpPr>
        <p:spPr>
          <a:xfrm>
            <a:off x="10378440" y="1572768"/>
            <a:ext cx="11430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8"/>
          <p:cNvSpPr txBox="1"/>
          <p:nvPr/>
        </p:nvSpPr>
        <p:spPr>
          <a:xfrm>
            <a:off x="10433304" y="1691640"/>
            <a:ext cx="1033271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Due</a:t>
            </a:r>
            <a:endParaRPr/>
          </a:p>
        </p:txBody>
      </p:sp>
      <p:sp>
        <p:nvSpPr>
          <p:cNvPr id="853" name="Google Shape;853;p18"/>
          <p:cNvSpPr/>
          <p:nvPr/>
        </p:nvSpPr>
        <p:spPr>
          <a:xfrm>
            <a:off x="658368" y="1993392"/>
            <a:ext cx="15544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8"/>
          <p:cNvSpPr txBox="1"/>
          <p:nvPr/>
        </p:nvSpPr>
        <p:spPr>
          <a:xfrm>
            <a:off x="713232" y="2176272"/>
            <a:ext cx="14447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Regulatory</a:t>
            </a:r>
            <a:endParaRPr/>
          </a:p>
        </p:txBody>
      </p:sp>
      <p:sp>
        <p:nvSpPr>
          <p:cNvPr id="855" name="Google Shape;855;p18"/>
          <p:cNvSpPr/>
          <p:nvPr/>
        </p:nvSpPr>
        <p:spPr>
          <a:xfrm>
            <a:off x="2286000" y="1993392"/>
            <a:ext cx="6858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8"/>
          <p:cNvSpPr txBox="1"/>
          <p:nvPr/>
        </p:nvSpPr>
        <p:spPr>
          <a:xfrm>
            <a:off x="2340864" y="2176272"/>
            <a:ext cx="5760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857" name="Google Shape;857;p18"/>
          <p:cNvSpPr/>
          <p:nvPr/>
        </p:nvSpPr>
        <p:spPr>
          <a:xfrm>
            <a:off x="3063240" y="1993392"/>
            <a:ext cx="3429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8"/>
          <p:cNvSpPr txBox="1"/>
          <p:nvPr/>
        </p:nvSpPr>
        <p:spPr>
          <a:xfrm>
            <a:off x="3118104" y="2176272"/>
            <a:ext cx="33192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[Issue / change / none]</a:t>
            </a:r>
            <a:endParaRPr/>
          </a:p>
        </p:txBody>
      </p:sp>
      <p:sp>
        <p:nvSpPr>
          <p:cNvPr id="859" name="Google Shape;859;p18"/>
          <p:cNvSpPr/>
          <p:nvPr/>
        </p:nvSpPr>
        <p:spPr>
          <a:xfrm>
            <a:off x="6583680" y="1993392"/>
            <a:ext cx="25603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18"/>
          <p:cNvSpPr txBox="1"/>
          <p:nvPr/>
        </p:nvSpPr>
        <p:spPr>
          <a:xfrm>
            <a:off x="6638544" y="2176272"/>
            <a:ext cx="24505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[Action / monitoring]</a:t>
            </a:r>
            <a:endParaRPr/>
          </a:p>
        </p:txBody>
      </p:sp>
      <p:sp>
        <p:nvSpPr>
          <p:cNvPr id="861" name="Google Shape;861;p18"/>
          <p:cNvSpPr/>
          <p:nvPr/>
        </p:nvSpPr>
        <p:spPr>
          <a:xfrm>
            <a:off x="9235440" y="1993392"/>
            <a:ext cx="10515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8"/>
          <p:cNvSpPr txBox="1"/>
          <p:nvPr/>
        </p:nvSpPr>
        <p:spPr>
          <a:xfrm>
            <a:off x="9290304" y="2176272"/>
            <a:ext cx="9418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[Name]</a:t>
            </a:r>
            <a:endParaRPr/>
          </a:p>
        </p:txBody>
      </p:sp>
      <p:sp>
        <p:nvSpPr>
          <p:cNvPr id="863" name="Google Shape;863;p18"/>
          <p:cNvSpPr/>
          <p:nvPr/>
        </p:nvSpPr>
        <p:spPr>
          <a:xfrm>
            <a:off x="10378440" y="1993392"/>
            <a:ext cx="1143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8"/>
          <p:cNvSpPr txBox="1"/>
          <p:nvPr/>
        </p:nvSpPr>
        <p:spPr>
          <a:xfrm>
            <a:off x="10433304" y="2176272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[Date]</a:t>
            </a:r>
            <a:endParaRPr/>
          </a:p>
        </p:txBody>
      </p:sp>
      <p:sp>
        <p:nvSpPr>
          <p:cNvPr id="865" name="Google Shape;865;p18"/>
          <p:cNvSpPr/>
          <p:nvPr/>
        </p:nvSpPr>
        <p:spPr>
          <a:xfrm>
            <a:off x="658368" y="2633472"/>
            <a:ext cx="15544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18"/>
          <p:cNvSpPr txBox="1"/>
          <p:nvPr/>
        </p:nvSpPr>
        <p:spPr>
          <a:xfrm>
            <a:off x="713232" y="2816352"/>
            <a:ext cx="14447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Privacy / Security</a:t>
            </a:r>
            <a:endParaRPr/>
          </a:p>
        </p:txBody>
      </p:sp>
      <p:sp>
        <p:nvSpPr>
          <p:cNvPr id="867" name="Google Shape;867;p18"/>
          <p:cNvSpPr/>
          <p:nvPr/>
        </p:nvSpPr>
        <p:spPr>
          <a:xfrm>
            <a:off x="2286000" y="2633472"/>
            <a:ext cx="6858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18"/>
          <p:cNvSpPr txBox="1"/>
          <p:nvPr/>
        </p:nvSpPr>
        <p:spPr>
          <a:xfrm>
            <a:off x="2340864" y="2816352"/>
            <a:ext cx="5760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869" name="Google Shape;869;p18"/>
          <p:cNvSpPr/>
          <p:nvPr/>
        </p:nvSpPr>
        <p:spPr>
          <a:xfrm>
            <a:off x="3063240" y="2633472"/>
            <a:ext cx="3429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8"/>
          <p:cNvSpPr txBox="1"/>
          <p:nvPr/>
        </p:nvSpPr>
        <p:spPr>
          <a:xfrm>
            <a:off x="3118104" y="2816352"/>
            <a:ext cx="33192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[Issue / change / none]</a:t>
            </a:r>
            <a:endParaRPr/>
          </a:p>
        </p:txBody>
      </p:sp>
      <p:sp>
        <p:nvSpPr>
          <p:cNvPr id="871" name="Google Shape;871;p18"/>
          <p:cNvSpPr/>
          <p:nvPr/>
        </p:nvSpPr>
        <p:spPr>
          <a:xfrm>
            <a:off x="6583680" y="2633472"/>
            <a:ext cx="25603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18"/>
          <p:cNvSpPr txBox="1"/>
          <p:nvPr/>
        </p:nvSpPr>
        <p:spPr>
          <a:xfrm>
            <a:off x="6638544" y="2816352"/>
            <a:ext cx="24505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[Action / monitoring]</a:t>
            </a:r>
            <a:endParaRPr/>
          </a:p>
        </p:txBody>
      </p:sp>
      <p:sp>
        <p:nvSpPr>
          <p:cNvPr id="873" name="Google Shape;873;p18"/>
          <p:cNvSpPr/>
          <p:nvPr/>
        </p:nvSpPr>
        <p:spPr>
          <a:xfrm>
            <a:off x="9235440" y="2633472"/>
            <a:ext cx="10515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18"/>
          <p:cNvSpPr txBox="1"/>
          <p:nvPr/>
        </p:nvSpPr>
        <p:spPr>
          <a:xfrm>
            <a:off x="9290304" y="2816352"/>
            <a:ext cx="9418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[Name]</a:t>
            </a:r>
            <a:endParaRPr/>
          </a:p>
        </p:txBody>
      </p:sp>
      <p:sp>
        <p:nvSpPr>
          <p:cNvPr id="875" name="Google Shape;875;p18"/>
          <p:cNvSpPr/>
          <p:nvPr/>
        </p:nvSpPr>
        <p:spPr>
          <a:xfrm>
            <a:off x="10378440" y="2633472"/>
            <a:ext cx="1143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18"/>
          <p:cNvSpPr txBox="1"/>
          <p:nvPr/>
        </p:nvSpPr>
        <p:spPr>
          <a:xfrm>
            <a:off x="10433304" y="2816352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[Date]</a:t>
            </a:r>
            <a:endParaRPr/>
          </a:p>
        </p:txBody>
      </p:sp>
      <p:sp>
        <p:nvSpPr>
          <p:cNvPr id="877" name="Google Shape;877;p18"/>
          <p:cNvSpPr/>
          <p:nvPr/>
        </p:nvSpPr>
        <p:spPr>
          <a:xfrm>
            <a:off x="658368" y="3273552"/>
            <a:ext cx="15544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8"/>
          <p:cNvSpPr txBox="1"/>
          <p:nvPr/>
        </p:nvSpPr>
        <p:spPr>
          <a:xfrm>
            <a:off x="713232" y="3456432"/>
            <a:ext cx="14447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Licensure</a:t>
            </a:r>
            <a:endParaRPr/>
          </a:p>
        </p:txBody>
      </p:sp>
      <p:sp>
        <p:nvSpPr>
          <p:cNvPr id="879" name="Google Shape;879;p18"/>
          <p:cNvSpPr/>
          <p:nvPr/>
        </p:nvSpPr>
        <p:spPr>
          <a:xfrm>
            <a:off x="2286000" y="3273552"/>
            <a:ext cx="6858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18"/>
          <p:cNvSpPr txBox="1"/>
          <p:nvPr/>
        </p:nvSpPr>
        <p:spPr>
          <a:xfrm>
            <a:off x="2340864" y="3456432"/>
            <a:ext cx="5760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881" name="Google Shape;881;p18"/>
          <p:cNvSpPr/>
          <p:nvPr/>
        </p:nvSpPr>
        <p:spPr>
          <a:xfrm>
            <a:off x="3063240" y="3273552"/>
            <a:ext cx="3429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8"/>
          <p:cNvSpPr txBox="1"/>
          <p:nvPr/>
        </p:nvSpPr>
        <p:spPr>
          <a:xfrm>
            <a:off x="3118104" y="3456432"/>
            <a:ext cx="33192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[Issue / change / none]</a:t>
            </a:r>
            <a:endParaRPr/>
          </a:p>
        </p:txBody>
      </p:sp>
      <p:sp>
        <p:nvSpPr>
          <p:cNvPr id="883" name="Google Shape;883;p18"/>
          <p:cNvSpPr/>
          <p:nvPr/>
        </p:nvSpPr>
        <p:spPr>
          <a:xfrm>
            <a:off x="6583680" y="3273552"/>
            <a:ext cx="25603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8"/>
          <p:cNvSpPr txBox="1"/>
          <p:nvPr/>
        </p:nvSpPr>
        <p:spPr>
          <a:xfrm>
            <a:off x="6638544" y="3456432"/>
            <a:ext cx="24505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[Action / monitoring]</a:t>
            </a:r>
            <a:endParaRPr/>
          </a:p>
        </p:txBody>
      </p:sp>
      <p:sp>
        <p:nvSpPr>
          <p:cNvPr id="885" name="Google Shape;885;p18"/>
          <p:cNvSpPr/>
          <p:nvPr/>
        </p:nvSpPr>
        <p:spPr>
          <a:xfrm>
            <a:off x="9235440" y="3273552"/>
            <a:ext cx="10515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8"/>
          <p:cNvSpPr txBox="1"/>
          <p:nvPr/>
        </p:nvSpPr>
        <p:spPr>
          <a:xfrm>
            <a:off x="9290304" y="3456432"/>
            <a:ext cx="9418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[Name]</a:t>
            </a:r>
            <a:endParaRPr/>
          </a:p>
        </p:txBody>
      </p:sp>
      <p:sp>
        <p:nvSpPr>
          <p:cNvPr id="887" name="Google Shape;887;p18"/>
          <p:cNvSpPr/>
          <p:nvPr/>
        </p:nvSpPr>
        <p:spPr>
          <a:xfrm>
            <a:off x="10378440" y="3273552"/>
            <a:ext cx="1143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8"/>
          <p:cNvSpPr txBox="1"/>
          <p:nvPr/>
        </p:nvSpPr>
        <p:spPr>
          <a:xfrm>
            <a:off x="10433304" y="3456432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[Date]</a:t>
            </a:r>
            <a:endParaRPr/>
          </a:p>
        </p:txBody>
      </p:sp>
      <p:sp>
        <p:nvSpPr>
          <p:cNvPr id="889" name="Google Shape;889;p18"/>
          <p:cNvSpPr/>
          <p:nvPr/>
        </p:nvSpPr>
        <p:spPr>
          <a:xfrm>
            <a:off x="658368" y="3913631"/>
            <a:ext cx="15544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8"/>
          <p:cNvSpPr txBox="1"/>
          <p:nvPr/>
        </p:nvSpPr>
        <p:spPr>
          <a:xfrm>
            <a:off x="713232" y="4096511"/>
            <a:ext cx="14447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Quality / Audit</a:t>
            </a:r>
            <a:endParaRPr/>
          </a:p>
        </p:txBody>
      </p:sp>
      <p:sp>
        <p:nvSpPr>
          <p:cNvPr id="891" name="Google Shape;891;p18"/>
          <p:cNvSpPr/>
          <p:nvPr/>
        </p:nvSpPr>
        <p:spPr>
          <a:xfrm>
            <a:off x="2286000" y="3913631"/>
            <a:ext cx="6858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18"/>
          <p:cNvSpPr txBox="1"/>
          <p:nvPr/>
        </p:nvSpPr>
        <p:spPr>
          <a:xfrm>
            <a:off x="2340864" y="4096511"/>
            <a:ext cx="5760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893" name="Google Shape;893;p18"/>
          <p:cNvSpPr/>
          <p:nvPr/>
        </p:nvSpPr>
        <p:spPr>
          <a:xfrm>
            <a:off x="3063240" y="3913631"/>
            <a:ext cx="3429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8"/>
          <p:cNvSpPr txBox="1"/>
          <p:nvPr/>
        </p:nvSpPr>
        <p:spPr>
          <a:xfrm>
            <a:off x="3118104" y="4096511"/>
            <a:ext cx="33192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[Issue / change / none]</a:t>
            </a:r>
            <a:endParaRPr/>
          </a:p>
        </p:txBody>
      </p:sp>
      <p:sp>
        <p:nvSpPr>
          <p:cNvPr id="895" name="Google Shape;895;p18"/>
          <p:cNvSpPr/>
          <p:nvPr/>
        </p:nvSpPr>
        <p:spPr>
          <a:xfrm>
            <a:off x="6583680" y="3913631"/>
            <a:ext cx="25603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18"/>
          <p:cNvSpPr txBox="1"/>
          <p:nvPr/>
        </p:nvSpPr>
        <p:spPr>
          <a:xfrm>
            <a:off x="6638544" y="4096511"/>
            <a:ext cx="24505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[Action / monitoring]</a:t>
            </a:r>
            <a:endParaRPr/>
          </a:p>
        </p:txBody>
      </p:sp>
      <p:sp>
        <p:nvSpPr>
          <p:cNvPr id="897" name="Google Shape;897;p18"/>
          <p:cNvSpPr/>
          <p:nvPr/>
        </p:nvSpPr>
        <p:spPr>
          <a:xfrm>
            <a:off x="9235440" y="3913631"/>
            <a:ext cx="10515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18"/>
          <p:cNvSpPr txBox="1"/>
          <p:nvPr/>
        </p:nvSpPr>
        <p:spPr>
          <a:xfrm>
            <a:off x="9290304" y="4096511"/>
            <a:ext cx="9418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[Name]</a:t>
            </a:r>
            <a:endParaRPr/>
          </a:p>
        </p:txBody>
      </p:sp>
      <p:sp>
        <p:nvSpPr>
          <p:cNvPr id="899" name="Google Shape;899;p18"/>
          <p:cNvSpPr/>
          <p:nvPr/>
        </p:nvSpPr>
        <p:spPr>
          <a:xfrm>
            <a:off x="10378440" y="3913631"/>
            <a:ext cx="1143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8"/>
          <p:cNvSpPr txBox="1"/>
          <p:nvPr/>
        </p:nvSpPr>
        <p:spPr>
          <a:xfrm>
            <a:off x="10433304" y="4096511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[Date]</a:t>
            </a:r>
            <a:endParaRPr/>
          </a:p>
        </p:txBody>
      </p:sp>
      <p:sp>
        <p:nvSpPr>
          <p:cNvPr id="901" name="Google Shape;901;p18"/>
          <p:cNvSpPr/>
          <p:nvPr/>
        </p:nvSpPr>
        <p:spPr>
          <a:xfrm>
            <a:off x="658368" y="4553712"/>
            <a:ext cx="15544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8"/>
          <p:cNvSpPr txBox="1"/>
          <p:nvPr/>
        </p:nvSpPr>
        <p:spPr>
          <a:xfrm>
            <a:off x="713232" y="4736592"/>
            <a:ext cx="14447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Legal / Contract</a:t>
            </a:r>
            <a:endParaRPr/>
          </a:p>
        </p:txBody>
      </p:sp>
      <p:sp>
        <p:nvSpPr>
          <p:cNvPr id="903" name="Google Shape;903;p18"/>
          <p:cNvSpPr/>
          <p:nvPr/>
        </p:nvSpPr>
        <p:spPr>
          <a:xfrm>
            <a:off x="2286000" y="4553712"/>
            <a:ext cx="6858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18"/>
          <p:cNvSpPr txBox="1"/>
          <p:nvPr/>
        </p:nvSpPr>
        <p:spPr>
          <a:xfrm>
            <a:off x="2340864" y="4736592"/>
            <a:ext cx="5760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905" name="Google Shape;905;p18"/>
          <p:cNvSpPr/>
          <p:nvPr/>
        </p:nvSpPr>
        <p:spPr>
          <a:xfrm>
            <a:off x="3063240" y="4553712"/>
            <a:ext cx="3429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8"/>
          <p:cNvSpPr txBox="1"/>
          <p:nvPr/>
        </p:nvSpPr>
        <p:spPr>
          <a:xfrm>
            <a:off x="3118104" y="4736592"/>
            <a:ext cx="33192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[Issue / change / none]</a:t>
            </a:r>
            <a:endParaRPr/>
          </a:p>
        </p:txBody>
      </p:sp>
      <p:sp>
        <p:nvSpPr>
          <p:cNvPr id="907" name="Google Shape;907;p18"/>
          <p:cNvSpPr/>
          <p:nvPr/>
        </p:nvSpPr>
        <p:spPr>
          <a:xfrm>
            <a:off x="6583680" y="4553712"/>
            <a:ext cx="25603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8"/>
          <p:cNvSpPr txBox="1"/>
          <p:nvPr/>
        </p:nvSpPr>
        <p:spPr>
          <a:xfrm>
            <a:off x="6638544" y="4736592"/>
            <a:ext cx="24505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[Action / monitoring]</a:t>
            </a:r>
            <a:endParaRPr/>
          </a:p>
        </p:txBody>
      </p:sp>
      <p:sp>
        <p:nvSpPr>
          <p:cNvPr id="909" name="Google Shape;909;p18"/>
          <p:cNvSpPr/>
          <p:nvPr/>
        </p:nvSpPr>
        <p:spPr>
          <a:xfrm>
            <a:off x="9235440" y="4553712"/>
            <a:ext cx="10515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8"/>
          <p:cNvSpPr txBox="1"/>
          <p:nvPr/>
        </p:nvSpPr>
        <p:spPr>
          <a:xfrm>
            <a:off x="9290304" y="4736592"/>
            <a:ext cx="9418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[Name]</a:t>
            </a:r>
            <a:endParaRPr/>
          </a:p>
        </p:txBody>
      </p:sp>
      <p:sp>
        <p:nvSpPr>
          <p:cNvPr id="911" name="Google Shape;911;p18"/>
          <p:cNvSpPr/>
          <p:nvPr/>
        </p:nvSpPr>
        <p:spPr>
          <a:xfrm>
            <a:off x="10378440" y="4553712"/>
            <a:ext cx="11430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8"/>
          <p:cNvSpPr txBox="1"/>
          <p:nvPr/>
        </p:nvSpPr>
        <p:spPr>
          <a:xfrm>
            <a:off x="10433304" y="4736592"/>
            <a:ext cx="103327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[Date]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9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Enterprise Risk Dashboard</a:t>
            </a:r>
            <a:endParaRPr/>
          </a:p>
        </p:txBody>
      </p:sp>
      <p:sp>
        <p:nvSpPr>
          <p:cNvPr id="918" name="Google Shape;918;p19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Focus on material risks, movement and mitigation.</a:t>
            </a:r>
            <a:endParaRPr/>
          </a:p>
        </p:txBody>
      </p:sp>
      <p:sp>
        <p:nvSpPr>
          <p:cNvPr id="919" name="Google Shape;919;p19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9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921" name="Google Shape;921;p19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/>
          </a:p>
        </p:txBody>
      </p:sp>
      <p:sp>
        <p:nvSpPr>
          <p:cNvPr id="922" name="Google Shape;922;p19"/>
          <p:cNvSpPr/>
          <p:nvPr/>
        </p:nvSpPr>
        <p:spPr>
          <a:xfrm>
            <a:off x="658368" y="1572768"/>
            <a:ext cx="16002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9"/>
          <p:cNvSpPr txBox="1"/>
          <p:nvPr/>
        </p:nvSpPr>
        <p:spPr>
          <a:xfrm>
            <a:off x="713232" y="1691640"/>
            <a:ext cx="14904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Risk</a:t>
            </a:r>
            <a:endParaRPr/>
          </a:p>
        </p:txBody>
      </p:sp>
      <p:sp>
        <p:nvSpPr>
          <p:cNvPr id="924" name="Google Shape;924;p19"/>
          <p:cNvSpPr/>
          <p:nvPr/>
        </p:nvSpPr>
        <p:spPr>
          <a:xfrm>
            <a:off x="2331720" y="1572768"/>
            <a:ext cx="123444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9"/>
          <p:cNvSpPr txBox="1"/>
          <p:nvPr/>
        </p:nvSpPr>
        <p:spPr>
          <a:xfrm>
            <a:off x="2386584" y="1691640"/>
            <a:ext cx="112471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Category</a:t>
            </a:r>
            <a:endParaRPr/>
          </a:p>
        </p:txBody>
      </p:sp>
      <p:sp>
        <p:nvSpPr>
          <p:cNvPr id="926" name="Google Shape;926;p19"/>
          <p:cNvSpPr/>
          <p:nvPr/>
        </p:nvSpPr>
        <p:spPr>
          <a:xfrm>
            <a:off x="3657600" y="1572768"/>
            <a:ext cx="96012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19"/>
          <p:cNvSpPr txBox="1"/>
          <p:nvPr/>
        </p:nvSpPr>
        <p:spPr>
          <a:xfrm>
            <a:off x="3712463" y="1691640"/>
            <a:ext cx="85039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Likelihood</a:t>
            </a:r>
            <a:endParaRPr/>
          </a:p>
        </p:txBody>
      </p:sp>
      <p:sp>
        <p:nvSpPr>
          <p:cNvPr id="928" name="Google Shape;928;p19"/>
          <p:cNvSpPr/>
          <p:nvPr/>
        </p:nvSpPr>
        <p:spPr>
          <a:xfrm>
            <a:off x="4709160" y="1572768"/>
            <a:ext cx="91440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19"/>
          <p:cNvSpPr txBox="1"/>
          <p:nvPr/>
        </p:nvSpPr>
        <p:spPr>
          <a:xfrm>
            <a:off x="4764024" y="1691640"/>
            <a:ext cx="80467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Impact</a:t>
            </a:r>
            <a:endParaRPr/>
          </a:p>
        </p:txBody>
      </p:sp>
      <p:sp>
        <p:nvSpPr>
          <p:cNvPr id="930" name="Google Shape;930;p19"/>
          <p:cNvSpPr/>
          <p:nvPr/>
        </p:nvSpPr>
        <p:spPr>
          <a:xfrm>
            <a:off x="5715000" y="1572768"/>
            <a:ext cx="73152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19"/>
          <p:cNvSpPr txBox="1"/>
          <p:nvPr/>
        </p:nvSpPr>
        <p:spPr>
          <a:xfrm>
            <a:off x="5769864" y="1691640"/>
            <a:ext cx="62179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Trend</a:t>
            </a:r>
            <a:endParaRPr/>
          </a:p>
        </p:txBody>
      </p:sp>
      <p:sp>
        <p:nvSpPr>
          <p:cNvPr id="932" name="Google Shape;932;p19"/>
          <p:cNvSpPr/>
          <p:nvPr/>
        </p:nvSpPr>
        <p:spPr>
          <a:xfrm>
            <a:off x="6537960" y="1572768"/>
            <a:ext cx="356616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9"/>
          <p:cNvSpPr txBox="1"/>
          <p:nvPr/>
        </p:nvSpPr>
        <p:spPr>
          <a:xfrm>
            <a:off x="6592824" y="1691640"/>
            <a:ext cx="345643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Mitigation / Trigger</a:t>
            </a:r>
            <a:endParaRPr/>
          </a:p>
        </p:txBody>
      </p:sp>
      <p:sp>
        <p:nvSpPr>
          <p:cNvPr id="934" name="Google Shape;934;p19"/>
          <p:cNvSpPr/>
          <p:nvPr/>
        </p:nvSpPr>
        <p:spPr>
          <a:xfrm>
            <a:off x="10195560" y="1572768"/>
            <a:ext cx="1325880" cy="420624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9"/>
          <p:cNvSpPr txBox="1"/>
          <p:nvPr/>
        </p:nvSpPr>
        <p:spPr>
          <a:xfrm>
            <a:off x="10250424" y="1691640"/>
            <a:ext cx="1216152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Owner</a:t>
            </a:r>
            <a:endParaRPr/>
          </a:p>
        </p:txBody>
      </p:sp>
      <p:sp>
        <p:nvSpPr>
          <p:cNvPr id="936" name="Google Shape;936;p19"/>
          <p:cNvSpPr/>
          <p:nvPr/>
        </p:nvSpPr>
        <p:spPr>
          <a:xfrm>
            <a:off x="658368" y="1993392"/>
            <a:ext cx="16002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19"/>
          <p:cNvSpPr txBox="1"/>
          <p:nvPr/>
        </p:nvSpPr>
        <p:spPr>
          <a:xfrm>
            <a:off x="713232" y="2176272"/>
            <a:ext cx="14904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[Risk 1]</a:t>
            </a:r>
            <a:endParaRPr/>
          </a:p>
        </p:txBody>
      </p:sp>
      <p:sp>
        <p:nvSpPr>
          <p:cNvPr id="938" name="Google Shape;938;p19"/>
          <p:cNvSpPr/>
          <p:nvPr/>
        </p:nvSpPr>
        <p:spPr>
          <a:xfrm>
            <a:off x="2331720" y="1993392"/>
            <a:ext cx="123444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19"/>
          <p:cNvSpPr txBox="1"/>
          <p:nvPr/>
        </p:nvSpPr>
        <p:spPr>
          <a:xfrm>
            <a:off x="2386584" y="2176272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[Type]</a:t>
            </a:r>
            <a:endParaRPr/>
          </a:p>
        </p:txBody>
      </p:sp>
      <p:sp>
        <p:nvSpPr>
          <p:cNvPr id="940" name="Google Shape;940;p19"/>
          <p:cNvSpPr/>
          <p:nvPr/>
        </p:nvSpPr>
        <p:spPr>
          <a:xfrm>
            <a:off x="3657600" y="1993392"/>
            <a:ext cx="9601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19"/>
          <p:cNvSpPr txBox="1"/>
          <p:nvPr/>
        </p:nvSpPr>
        <p:spPr>
          <a:xfrm>
            <a:off x="3712463" y="2176272"/>
            <a:ext cx="8503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endParaRPr/>
          </a:p>
        </p:txBody>
      </p:sp>
      <p:sp>
        <p:nvSpPr>
          <p:cNvPr id="942" name="Google Shape;942;p19"/>
          <p:cNvSpPr/>
          <p:nvPr/>
        </p:nvSpPr>
        <p:spPr>
          <a:xfrm>
            <a:off x="4709160" y="1993392"/>
            <a:ext cx="9144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19"/>
          <p:cNvSpPr txBox="1"/>
          <p:nvPr/>
        </p:nvSpPr>
        <p:spPr>
          <a:xfrm>
            <a:off x="4764024" y="2176272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/>
          </a:p>
        </p:txBody>
      </p:sp>
      <p:sp>
        <p:nvSpPr>
          <p:cNvPr id="944" name="Google Shape;944;p19"/>
          <p:cNvSpPr/>
          <p:nvPr/>
        </p:nvSpPr>
        <p:spPr>
          <a:xfrm>
            <a:off x="5715000" y="1993392"/>
            <a:ext cx="7315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9"/>
          <p:cNvSpPr txBox="1"/>
          <p:nvPr/>
        </p:nvSpPr>
        <p:spPr>
          <a:xfrm>
            <a:off x="5769864" y="2176272"/>
            <a:ext cx="6217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946" name="Google Shape;946;p19"/>
          <p:cNvSpPr/>
          <p:nvPr/>
        </p:nvSpPr>
        <p:spPr>
          <a:xfrm>
            <a:off x="6537960" y="1993392"/>
            <a:ext cx="35661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9"/>
          <p:cNvSpPr txBox="1"/>
          <p:nvPr/>
        </p:nvSpPr>
        <p:spPr>
          <a:xfrm>
            <a:off x="6592824" y="2176272"/>
            <a:ext cx="345643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[Mitigation and escalation trigger]</a:t>
            </a:r>
            <a:endParaRPr/>
          </a:p>
        </p:txBody>
      </p:sp>
      <p:sp>
        <p:nvSpPr>
          <p:cNvPr id="948" name="Google Shape;948;p19"/>
          <p:cNvSpPr/>
          <p:nvPr/>
        </p:nvSpPr>
        <p:spPr>
          <a:xfrm>
            <a:off x="10195560" y="1993392"/>
            <a:ext cx="13258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19"/>
          <p:cNvSpPr txBox="1"/>
          <p:nvPr/>
        </p:nvSpPr>
        <p:spPr>
          <a:xfrm>
            <a:off x="10250424" y="2176272"/>
            <a:ext cx="12161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[Owner]</a:t>
            </a:r>
            <a:endParaRPr/>
          </a:p>
        </p:txBody>
      </p:sp>
      <p:sp>
        <p:nvSpPr>
          <p:cNvPr id="950" name="Google Shape;950;p19"/>
          <p:cNvSpPr/>
          <p:nvPr/>
        </p:nvSpPr>
        <p:spPr>
          <a:xfrm>
            <a:off x="658368" y="2633472"/>
            <a:ext cx="16002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19"/>
          <p:cNvSpPr txBox="1"/>
          <p:nvPr/>
        </p:nvSpPr>
        <p:spPr>
          <a:xfrm>
            <a:off x="713232" y="2816352"/>
            <a:ext cx="14904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[Risk 2]</a:t>
            </a:r>
            <a:endParaRPr/>
          </a:p>
        </p:txBody>
      </p:sp>
      <p:sp>
        <p:nvSpPr>
          <p:cNvPr id="952" name="Google Shape;952;p19"/>
          <p:cNvSpPr/>
          <p:nvPr/>
        </p:nvSpPr>
        <p:spPr>
          <a:xfrm>
            <a:off x="2331720" y="2633472"/>
            <a:ext cx="123444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9"/>
          <p:cNvSpPr txBox="1"/>
          <p:nvPr/>
        </p:nvSpPr>
        <p:spPr>
          <a:xfrm>
            <a:off x="2386584" y="2816352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[Type]</a:t>
            </a:r>
            <a:endParaRPr/>
          </a:p>
        </p:txBody>
      </p:sp>
      <p:sp>
        <p:nvSpPr>
          <p:cNvPr id="954" name="Google Shape;954;p19"/>
          <p:cNvSpPr/>
          <p:nvPr/>
        </p:nvSpPr>
        <p:spPr>
          <a:xfrm>
            <a:off x="3657600" y="2633472"/>
            <a:ext cx="9601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9"/>
          <p:cNvSpPr txBox="1"/>
          <p:nvPr/>
        </p:nvSpPr>
        <p:spPr>
          <a:xfrm>
            <a:off x="3712463" y="2816352"/>
            <a:ext cx="8503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endParaRPr/>
          </a:p>
        </p:txBody>
      </p:sp>
      <p:sp>
        <p:nvSpPr>
          <p:cNvPr id="956" name="Google Shape;956;p19"/>
          <p:cNvSpPr/>
          <p:nvPr/>
        </p:nvSpPr>
        <p:spPr>
          <a:xfrm>
            <a:off x="4709160" y="2633472"/>
            <a:ext cx="9144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19"/>
          <p:cNvSpPr txBox="1"/>
          <p:nvPr/>
        </p:nvSpPr>
        <p:spPr>
          <a:xfrm>
            <a:off x="4764024" y="2816352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/>
          </a:p>
        </p:txBody>
      </p:sp>
      <p:sp>
        <p:nvSpPr>
          <p:cNvPr id="958" name="Google Shape;958;p19"/>
          <p:cNvSpPr/>
          <p:nvPr/>
        </p:nvSpPr>
        <p:spPr>
          <a:xfrm>
            <a:off x="5715000" y="2633472"/>
            <a:ext cx="7315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9"/>
          <p:cNvSpPr txBox="1"/>
          <p:nvPr/>
        </p:nvSpPr>
        <p:spPr>
          <a:xfrm>
            <a:off x="5769864" y="2816352"/>
            <a:ext cx="6217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960" name="Google Shape;960;p19"/>
          <p:cNvSpPr/>
          <p:nvPr/>
        </p:nvSpPr>
        <p:spPr>
          <a:xfrm>
            <a:off x="6537960" y="2633472"/>
            <a:ext cx="35661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19"/>
          <p:cNvSpPr txBox="1"/>
          <p:nvPr/>
        </p:nvSpPr>
        <p:spPr>
          <a:xfrm>
            <a:off x="6592824" y="2816352"/>
            <a:ext cx="345643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[Mitigation and escalation trigger]</a:t>
            </a:r>
            <a:endParaRPr/>
          </a:p>
        </p:txBody>
      </p:sp>
      <p:sp>
        <p:nvSpPr>
          <p:cNvPr id="962" name="Google Shape;962;p19"/>
          <p:cNvSpPr/>
          <p:nvPr/>
        </p:nvSpPr>
        <p:spPr>
          <a:xfrm>
            <a:off x="10195560" y="2633472"/>
            <a:ext cx="13258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9"/>
          <p:cNvSpPr txBox="1"/>
          <p:nvPr/>
        </p:nvSpPr>
        <p:spPr>
          <a:xfrm>
            <a:off x="10250424" y="2816352"/>
            <a:ext cx="12161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[Owner]</a:t>
            </a:r>
            <a:endParaRPr/>
          </a:p>
        </p:txBody>
      </p:sp>
      <p:sp>
        <p:nvSpPr>
          <p:cNvPr id="964" name="Google Shape;964;p19"/>
          <p:cNvSpPr/>
          <p:nvPr/>
        </p:nvSpPr>
        <p:spPr>
          <a:xfrm>
            <a:off x="658368" y="3273552"/>
            <a:ext cx="16002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19"/>
          <p:cNvSpPr txBox="1"/>
          <p:nvPr/>
        </p:nvSpPr>
        <p:spPr>
          <a:xfrm>
            <a:off x="713232" y="3456432"/>
            <a:ext cx="14904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[Risk 3]</a:t>
            </a:r>
            <a:endParaRPr/>
          </a:p>
        </p:txBody>
      </p:sp>
      <p:sp>
        <p:nvSpPr>
          <p:cNvPr id="966" name="Google Shape;966;p19"/>
          <p:cNvSpPr/>
          <p:nvPr/>
        </p:nvSpPr>
        <p:spPr>
          <a:xfrm>
            <a:off x="2331720" y="3273552"/>
            <a:ext cx="123444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19"/>
          <p:cNvSpPr txBox="1"/>
          <p:nvPr/>
        </p:nvSpPr>
        <p:spPr>
          <a:xfrm>
            <a:off x="2386584" y="3456432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[Type]</a:t>
            </a:r>
            <a:endParaRPr/>
          </a:p>
        </p:txBody>
      </p:sp>
      <p:sp>
        <p:nvSpPr>
          <p:cNvPr id="968" name="Google Shape;968;p19"/>
          <p:cNvSpPr/>
          <p:nvPr/>
        </p:nvSpPr>
        <p:spPr>
          <a:xfrm>
            <a:off x="3657600" y="3273552"/>
            <a:ext cx="9601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9"/>
          <p:cNvSpPr txBox="1"/>
          <p:nvPr/>
        </p:nvSpPr>
        <p:spPr>
          <a:xfrm>
            <a:off x="3712463" y="3456432"/>
            <a:ext cx="8503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endParaRPr/>
          </a:p>
        </p:txBody>
      </p:sp>
      <p:sp>
        <p:nvSpPr>
          <p:cNvPr id="970" name="Google Shape;970;p19"/>
          <p:cNvSpPr/>
          <p:nvPr/>
        </p:nvSpPr>
        <p:spPr>
          <a:xfrm>
            <a:off x="4709160" y="3273552"/>
            <a:ext cx="9144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19"/>
          <p:cNvSpPr txBox="1"/>
          <p:nvPr/>
        </p:nvSpPr>
        <p:spPr>
          <a:xfrm>
            <a:off x="4764024" y="3456432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/>
          </a:p>
        </p:txBody>
      </p:sp>
      <p:sp>
        <p:nvSpPr>
          <p:cNvPr id="972" name="Google Shape;972;p19"/>
          <p:cNvSpPr/>
          <p:nvPr/>
        </p:nvSpPr>
        <p:spPr>
          <a:xfrm>
            <a:off x="5715000" y="3273552"/>
            <a:ext cx="7315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9"/>
          <p:cNvSpPr txBox="1"/>
          <p:nvPr/>
        </p:nvSpPr>
        <p:spPr>
          <a:xfrm>
            <a:off x="5769864" y="3456432"/>
            <a:ext cx="6217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974" name="Google Shape;974;p19"/>
          <p:cNvSpPr/>
          <p:nvPr/>
        </p:nvSpPr>
        <p:spPr>
          <a:xfrm>
            <a:off x="6537960" y="3273552"/>
            <a:ext cx="35661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19"/>
          <p:cNvSpPr txBox="1"/>
          <p:nvPr/>
        </p:nvSpPr>
        <p:spPr>
          <a:xfrm>
            <a:off x="6592824" y="3456432"/>
            <a:ext cx="345643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[Mitigation and escalation trigger]</a:t>
            </a:r>
            <a:endParaRPr/>
          </a:p>
        </p:txBody>
      </p:sp>
      <p:sp>
        <p:nvSpPr>
          <p:cNvPr id="976" name="Google Shape;976;p19"/>
          <p:cNvSpPr/>
          <p:nvPr/>
        </p:nvSpPr>
        <p:spPr>
          <a:xfrm>
            <a:off x="10195560" y="3273552"/>
            <a:ext cx="13258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19"/>
          <p:cNvSpPr txBox="1"/>
          <p:nvPr/>
        </p:nvSpPr>
        <p:spPr>
          <a:xfrm>
            <a:off x="10250424" y="3456432"/>
            <a:ext cx="12161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[Owner]</a:t>
            </a:r>
            <a:endParaRPr/>
          </a:p>
        </p:txBody>
      </p:sp>
      <p:sp>
        <p:nvSpPr>
          <p:cNvPr id="978" name="Google Shape;978;p19"/>
          <p:cNvSpPr/>
          <p:nvPr/>
        </p:nvSpPr>
        <p:spPr>
          <a:xfrm>
            <a:off x="658368" y="3913631"/>
            <a:ext cx="16002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19"/>
          <p:cNvSpPr txBox="1"/>
          <p:nvPr/>
        </p:nvSpPr>
        <p:spPr>
          <a:xfrm>
            <a:off x="713232" y="4096511"/>
            <a:ext cx="14904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[Risk 4]</a:t>
            </a:r>
            <a:endParaRPr/>
          </a:p>
        </p:txBody>
      </p:sp>
      <p:sp>
        <p:nvSpPr>
          <p:cNvPr id="980" name="Google Shape;980;p19"/>
          <p:cNvSpPr/>
          <p:nvPr/>
        </p:nvSpPr>
        <p:spPr>
          <a:xfrm>
            <a:off x="2331720" y="3913631"/>
            <a:ext cx="123444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9"/>
          <p:cNvSpPr txBox="1"/>
          <p:nvPr/>
        </p:nvSpPr>
        <p:spPr>
          <a:xfrm>
            <a:off x="2386584" y="4096511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[Type]</a:t>
            </a:r>
            <a:endParaRPr/>
          </a:p>
        </p:txBody>
      </p:sp>
      <p:sp>
        <p:nvSpPr>
          <p:cNvPr id="982" name="Google Shape;982;p19"/>
          <p:cNvSpPr/>
          <p:nvPr/>
        </p:nvSpPr>
        <p:spPr>
          <a:xfrm>
            <a:off x="3657600" y="3913631"/>
            <a:ext cx="9601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19"/>
          <p:cNvSpPr txBox="1"/>
          <p:nvPr/>
        </p:nvSpPr>
        <p:spPr>
          <a:xfrm>
            <a:off x="3712463" y="4096511"/>
            <a:ext cx="8503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endParaRPr/>
          </a:p>
        </p:txBody>
      </p:sp>
      <p:sp>
        <p:nvSpPr>
          <p:cNvPr id="984" name="Google Shape;984;p19"/>
          <p:cNvSpPr/>
          <p:nvPr/>
        </p:nvSpPr>
        <p:spPr>
          <a:xfrm>
            <a:off x="4709160" y="3913631"/>
            <a:ext cx="9144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19"/>
          <p:cNvSpPr txBox="1"/>
          <p:nvPr/>
        </p:nvSpPr>
        <p:spPr>
          <a:xfrm>
            <a:off x="4764024" y="4096511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/>
          </a:p>
        </p:txBody>
      </p:sp>
      <p:sp>
        <p:nvSpPr>
          <p:cNvPr id="986" name="Google Shape;986;p19"/>
          <p:cNvSpPr/>
          <p:nvPr/>
        </p:nvSpPr>
        <p:spPr>
          <a:xfrm>
            <a:off x="5715000" y="3913631"/>
            <a:ext cx="7315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19"/>
          <p:cNvSpPr txBox="1"/>
          <p:nvPr/>
        </p:nvSpPr>
        <p:spPr>
          <a:xfrm>
            <a:off x="5769864" y="4096511"/>
            <a:ext cx="6217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988" name="Google Shape;988;p19"/>
          <p:cNvSpPr/>
          <p:nvPr/>
        </p:nvSpPr>
        <p:spPr>
          <a:xfrm>
            <a:off x="6537960" y="3913631"/>
            <a:ext cx="35661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19"/>
          <p:cNvSpPr txBox="1"/>
          <p:nvPr/>
        </p:nvSpPr>
        <p:spPr>
          <a:xfrm>
            <a:off x="6592824" y="4096511"/>
            <a:ext cx="345643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[Mitigation and escalation trigger]</a:t>
            </a:r>
            <a:endParaRPr/>
          </a:p>
        </p:txBody>
      </p:sp>
      <p:sp>
        <p:nvSpPr>
          <p:cNvPr id="990" name="Google Shape;990;p19"/>
          <p:cNvSpPr/>
          <p:nvPr/>
        </p:nvSpPr>
        <p:spPr>
          <a:xfrm>
            <a:off x="10195560" y="3913631"/>
            <a:ext cx="13258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9"/>
          <p:cNvSpPr txBox="1"/>
          <p:nvPr/>
        </p:nvSpPr>
        <p:spPr>
          <a:xfrm>
            <a:off x="10250424" y="4096511"/>
            <a:ext cx="12161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[Owner]</a:t>
            </a:r>
            <a:endParaRPr/>
          </a:p>
        </p:txBody>
      </p:sp>
      <p:sp>
        <p:nvSpPr>
          <p:cNvPr id="992" name="Google Shape;992;p19"/>
          <p:cNvSpPr/>
          <p:nvPr/>
        </p:nvSpPr>
        <p:spPr>
          <a:xfrm>
            <a:off x="658368" y="4553712"/>
            <a:ext cx="16002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19"/>
          <p:cNvSpPr txBox="1"/>
          <p:nvPr/>
        </p:nvSpPr>
        <p:spPr>
          <a:xfrm>
            <a:off x="713232" y="4736592"/>
            <a:ext cx="14904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[Risk 5]</a:t>
            </a:r>
            <a:endParaRPr/>
          </a:p>
        </p:txBody>
      </p:sp>
      <p:sp>
        <p:nvSpPr>
          <p:cNvPr id="994" name="Google Shape;994;p19"/>
          <p:cNvSpPr/>
          <p:nvPr/>
        </p:nvSpPr>
        <p:spPr>
          <a:xfrm>
            <a:off x="2331720" y="4553712"/>
            <a:ext cx="123444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19"/>
          <p:cNvSpPr txBox="1"/>
          <p:nvPr/>
        </p:nvSpPr>
        <p:spPr>
          <a:xfrm>
            <a:off x="2386584" y="4736592"/>
            <a:ext cx="11247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[Type]</a:t>
            </a:r>
            <a:endParaRPr/>
          </a:p>
        </p:txBody>
      </p:sp>
      <p:sp>
        <p:nvSpPr>
          <p:cNvPr id="996" name="Google Shape;996;p19"/>
          <p:cNvSpPr/>
          <p:nvPr/>
        </p:nvSpPr>
        <p:spPr>
          <a:xfrm>
            <a:off x="3657600" y="4553712"/>
            <a:ext cx="9601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19"/>
          <p:cNvSpPr txBox="1"/>
          <p:nvPr/>
        </p:nvSpPr>
        <p:spPr>
          <a:xfrm>
            <a:off x="3712463" y="4736592"/>
            <a:ext cx="8503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endParaRPr/>
          </a:p>
        </p:txBody>
      </p:sp>
      <p:sp>
        <p:nvSpPr>
          <p:cNvPr id="998" name="Google Shape;998;p19"/>
          <p:cNvSpPr/>
          <p:nvPr/>
        </p:nvSpPr>
        <p:spPr>
          <a:xfrm>
            <a:off x="4709160" y="4553712"/>
            <a:ext cx="91440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19"/>
          <p:cNvSpPr txBox="1"/>
          <p:nvPr/>
        </p:nvSpPr>
        <p:spPr>
          <a:xfrm>
            <a:off x="4764024" y="4736592"/>
            <a:ext cx="80467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/>
          </a:p>
        </p:txBody>
      </p:sp>
      <p:sp>
        <p:nvSpPr>
          <p:cNvPr id="1000" name="Google Shape;1000;p19"/>
          <p:cNvSpPr/>
          <p:nvPr/>
        </p:nvSpPr>
        <p:spPr>
          <a:xfrm>
            <a:off x="5715000" y="4553712"/>
            <a:ext cx="73152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19"/>
          <p:cNvSpPr txBox="1"/>
          <p:nvPr/>
        </p:nvSpPr>
        <p:spPr>
          <a:xfrm>
            <a:off x="5769864" y="4736592"/>
            <a:ext cx="62179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↗</a:t>
            </a:r>
            <a:endParaRPr/>
          </a:p>
        </p:txBody>
      </p:sp>
      <p:sp>
        <p:nvSpPr>
          <p:cNvPr id="1002" name="Google Shape;1002;p19"/>
          <p:cNvSpPr/>
          <p:nvPr/>
        </p:nvSpPr>
        <p:spPr>
          <a:xfrm>
            <a:off x="6537960" y="4553712"/>
            <a:ext cx="356616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19"/>
          <p:cNvSpPr txBox="1"/>
          <p:nvPr/>
        </p:nvSpPr>
        <p:spPr>
          <a:xfrm>
            <a:off x="6592824" y="4736592"/>
            <a:ext cx="345643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[Mitigation and escalation trigger]</a:t>
            </a:r>
            <a:endParaRPr/>
          </a:p>
        </p:txBody>
      </p:sp>
      <p:sp>
        <p:nvSpPr>
          <p:cNvPr id="1004" name="Google Shape;1004;p19"/>
          <p:cNvSpPr/>
          <p:nvPr/>
        </p:nvSpPr>
        <p:spPr>
          <a:xfrm>
            <a:off x="10195560" y="4553712"/>
            <a:ext cx="13258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19"/>
          <p:cNvSpPr txBox="1"/>
          <p:nvPr/>
        </p:nvSpPr>
        <p:spPr>
          <a:xfrm>
            <a:off x="10250424" y="4736592"/>
            <a:ext cx="121615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[Owner]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Board Meeting Agenda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Suggested flow — adapt to meeting cadence and company stage.</a:t>
            </a: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685800" y="1554480"/>
            <a:ext cx="502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17F9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1325880" y="15544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3246120" y="1554480"/>
            <a:ext cx="7680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Executive summary • scorecard • wins &amp; losses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685800" y="2395728"/>
            <a:ext cx="502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17F9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1325880" y="2395728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Growth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3246120" y="2395728"/>
            <a:ext cx="7680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Sales pipeline • customers • strategic priorities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685800" y="3236976"/>
            <a:ext cx="502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17F9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1325880" y="3236976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Financials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3246120" y="3236976"/>
            <a:ext cx="7680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P&amp;L • trends • margin • liquidity • forecast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685800" y="4078224"/>
            <a:ext cx="502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17F99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325880" y="4078224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Enterprise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3246120" y="4078224"/>
            <a:ext cx="7680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Operations • people • compliance • risk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685800" y="4919472"/>
            <a:ext cx="502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17F99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1325880" y="4919472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Governance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3246120" y="4919472"/>
            <a:ext cx="7680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Governance matters • decisions • next 90 days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20"/>
          <p:cNvSpPr txBox="1"/>
          <p:nvPr/>
        </p:nvSpPr>
        <p:spPr>
          <a:xfrm>
            <a:off x="548640" y="502920"/>
            <a:ext cx="9875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Governance &amp; Board Matters</a:t>
            </a:r>
            <a:endParaRPr/>
          </a:p>
        </p:txBody>
      </p:sp>
      <p:sp>
        <p:nvSpPr>
          <p:cNvPr id="1011" name="Google Shape;1011;p20"/>
          <p:cNvSpPr txBox="1"/>
          <p:nvPr/>
        </p:nvSpPr>
        <p:spPr>
          <a:xfrm>
            <a:off x="548640" y="941832"/>
            <a:ext cx="10424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Keep governance actions visible and time-bound.</a:t>
            </a:r>
            <a:endParaRPr/>
          </a:p>
        </p:txBody>
      </p:sp>
      <p:sp>
        <p:nvSpPr>
          <p:cNvPr id="1012" name="Google Shape;1012;p20"/>
          <p:cNvSpPr/>
          <p:nvPr/>
        </p:nvSpPr>
        <p:spPr>
          <a:xfrm>
            <a:off x="548640" y="1252728"/>
            <a:ext cx="11064300" cy="2280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20"/>
          <p:cNvSpPr txBox="1"/>
          <p:nvPr/>
        </p:nvSpPr>
        <p:spPr>
          <a:xfrm>
            <a:off x="9509760" y="6428232"/>
            <a:ext cx="2011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014" name="Google Shape;1014;p20"/>
          <p:cNvSpPr txBox="1"/>
          <p:nvPr/>
        </p:nvSpPr>
        <p:spPr>
          <a:xfrm>
            <a:off x="11567160" y="6428232"/>
            <a:ext cx="183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  <p:sp>
        <p:nvSpPr>
          <p:cNvPr id="1015" name="Google Shape;1015;p20"/>
          <p:cNvSpPr/>
          <p:nvPr/>
        </p:nvSpPr>
        <p:spPr>
          <a:xfrm>
            <a:off x="658368" y="1572768"/>
            <a:ext cx="5074800" cy="3612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20"/>
          <p:cNvSpPr txBox="1"/>
          <p:nvPr/>
        </p:nvSpPr>
        <p:spPr>
          <a:xfrm>
            <a:off x="859536" y="1828800"/>
            <a:ext cx="3383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GOVERNANCE CALENDAR</a:t>
            </a:r>
            <a:endParaRPr/>
          </a:p>
        </p:txBody>
      </p:sp>
      <p:sp>
        <p:nvSpPr>
          <p:cNvPr id="1017" name="Google Shape;1017;p20"/>
          <p:cNvSpPr/>
          <p:nvPr/>
        </p:nvSpPr>
        <p:spPr>
          <a:xfrm>
            <a:off x="6199632" y="1572768"/>
            <a:ext cx="5074800" cy="3612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20"/>
          <p:cNvSpPr txBox="1"/>
          <p:nvPr/>
        </p:nvSpPr>
        <p:spPr>
          <a:xfrm>
            <a:off x="6400800" y="1828800"/>
            <a:ext cx="3383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MATTERS FOR REVIEW / APPROVAL</a:t>
            </a:r>
            <a:endParaRPr/>
          </a:p>
        </p:txBody>
      </p:sp>
      <p:sp>
        <p:nvSpPr>
          <p:cNvPr id="1019" name="Google Shape;1019;p20"/>
          <p:cNvSpPr txBox="1"/>
          <p:nvPr/>
        </p:nvSpPr>
        <p:spPr>
          <a:xfrm>
            <a:off x="868680" y="2240280"/>
            <a:ext cx="4480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[Committee / annual calendar item]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[Policy review]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[D&amp;O / insurance / filing]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[Board composition / succession]</a:t>
            </a:r>
            <a:endParaRPr/>
          </a:p>
        </p:txBody>
      </p:sp>
      <p:sp>
        <p:nvSpPr>
          <p:cNvPr id="1020" name="Google Shape;1020;p20"/>
          <p:cNvSpPr txBox="1"/>
          <p:nvPr/>
        </p:nvSpPr>
        <p:spPr>
          <a:xfrm>
            <a:off x="6419088" y="2240280"/>
            <a:ext cx="4480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[Resolution / approval needed]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[Related-party matter]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[Material contract / financing]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[Other reserved matter]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21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Board Decisions &amp; Requests</a:t>
            </a:r>
            <a:endParaRPr/>
          </a:p>
        </p:txBody>
      </p:sp>
      <p:sp>
        <p:nvSpPr>
          <p:cNvPr id="1026" name="Google Shape;1026;p21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Make the requested action explicit.</a:t>
            </a:r>
            <a:endParaRPr/>
          </a:p>
        </p:txBody>
      </p:sp>
      <p:sp>
        <p:nvSpPr>
          <p:cNvPr id="1027" name="Google Shape;1027;p21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21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029" name="Google Shape;1029;p21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  <p:sp>
        <p:nvSpPr>
          <p:cNvPr id="1030" name="Google Shape;1030;p21"/>
          <p:cNvSpPr/>
          <p:nvPr/>
        </p:nvSpPr>
        <p:spPr>
          <a:xfrm>
            <a:off x="658368" y="1572768"/>
            <a:ext cx="10881360" cy="384048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21"/>
          <p:cNvSpPr txBox="1"/>
          <p:nvPr/>
        </p:nvSpPr>
        <p:spPr>
          <a:xfrm>
            <a:off x="932688" y="1847088"/>
            <a:ext cx="21945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DECISION REQUIRED</a:t>
            </a:r>
            <a:endParaRPr/>
          </a:p>
        </p:txBody>
      </p:sp>
      <p:sp>
        <p:nvSpPr>
          <p:cNvPr id="1032" name="Google Shape;1032;p21"/>
          <p:cNvSpPr txBox="1"/>
          <p:nvPr/>
        </p:nvSpPr>
        <p:spPr>
          <a:xfrm>
            <a:off x="932688" y="2212848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[State the decision in one sentence.]</a:t>
            </a:r>
            <a:endParaRPr/>
          </a:p>
        </p:txBody>
      </p:sp>
      <p:sp>
        <p:nvSpPr>
          <p:cNvPr id="1033" name="Google Shape;1033;p21"/>
          <p:cNvSpPr txBox="1"/>
          <p:nvPr/>
        </p:nvSpPr>
        <p:spPr>
          <a:xfrm>
            <a:off x="932688" y="2971800"/>
            <a:ext cx="2514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MANAGEMENT RECOMMENDATION</a:t>
            </a:r>
            <a:endParaRPr/>
          </a:p>
        </p:txBody>
      </p:sp>
      <p:sp>
        <p:nvSpPr>
          <p:cNvPr id="1034" name="Google Shape;1034;p21"/>
          <p:cNvSpPr txBox="1"/>
          <p:nvPr/>
        </p:nvSpPr>
        <p:spPr>
          <a:xfrm>
            <a:off x="3520440" y="2953512"/>
            <a:ext cx="70408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[Recommended action and rationale.]</a:t>
            </a:r>
            <a:endParaRPr/>
          </a:p>
        </p:txBody>
      </p:sp>
      <p:sp>
        <p:nvSpPr>
          <p:cNvPr id="1035" name="Google Shape;1035;p21"/>
          <p:cNvSpPr txBox="1"/>
          <p:nvPr/>
        </p:nvSpPr>
        <p:spPr>
          <a:xfrm>
            <a:off x="932688" y="3685032"/>
            <a:ext cx="2514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WHY NOW</a:t>
            </a:r>
            <a:endParaRPr/>
          </a:p>
        </p:txBody>
      </p:sp>
      <p:sp>
        <p:nvSpPr>
          <p:cNvPr id="1036" name="Google Shape;1036;p21"/>
          <p:cNvSpPr txBox="1"/>
          <p:nvPr/>
        </p:nvSpPr>
        <p:spPr>
          <a:xfrm>
            <a:off x="3520440" y="3666744"/>
            <a:ext cx="70408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[Timing, trigger or consequence of delay.]</a:t>
            </a:r>
            <a:endParaRPr/>
          </a:p>
        </p:txBody>
      </p:sp>
      <p:sp>
        <p:nvSpPr>
          <p:cNvPr id="1037" name="Google Shape;1037;p21"/>
          <p:cNvSpPr txBox="1"/>
          <p:nvPr/>
        </p:nvSpPr>
        <p:spPr>
          <a:xfrm>
            <a:off x="932688" y="4398264"/>
            <a:ext cx="2514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FINANCIAL / STRATEGIC IMPACT</a:t>
            </a:r>
            <a:endParaRPr/>
          </a:p>
        </p:txBody>
      </p:sp>
      <p:sp>
        <p:nvSpPr>
          <p:cNvPr id="1038" name="Google Shape;1038;p21"/>
          <p:cNvSpPr txBox="1"/>
          <p:nvPr/>
        </p:nvSpPr>
        <p:spPr>
          <a:xfrm>
            <a:off x="3520440" y="4379976"/>
            <a:ext cx="70408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[Economics, tradeoffs, risks and alternatives.]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C304C"/>
        </a:solidFill>
      </p:bgPr>
    </p:bg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3"/>
          <p:cNvSpPr txBox="1"/>
          <p:nvPr/>
        </p:nvSpPr>
        <p:spPr>
          <a:xfrm>
            <a:off x="713232" y="2286000"/>
            <a:ext cx="4572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/>
          </a:p>
        </p:txBody>
      </p:sp>
      <p:sp>
        <p:nvSpPr>
          <p:cNvPr id="1044" name="Google Shape;1044;p23"/>
          <p:cNvSpPr txBox="1"/>
          <p:nvPr/>
        </p:nvSpPr>
        <p:spPr>
          <a:xfrm>
            <a:off x="731520" y="3017520"/>
            <a:ext cx="7772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EED8DE"/>
                </a:solidFill>
                <a:latin typeface="Arial"/>
                <a:ea typeface="Arial"/>
                <a:cs typeface="Arial"/>
                <a:sym typeface="Arial"/>
              </a:rPr>
              <a:t>Detailed financials • KPI schedules • pipeline detail • supporting analyses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4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Appendix — Detailed Financial Statements</a:t>
            </a:r>
            <a:endParaRPr/>
          </a:p>
        </p:txBody>
      </p:sp>
      <p:sp>
        <p:nvSpPr>
          <p:cNvPr id="1050" name="Google Shape;1050;p24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Insert detailed P&amp;L, balance sheet and cash flow schedules here.</a:t>
            </a:r>
            <a:endParaRPr/>
          </a:p>
        </p:txBody>
      </p:sp>
      <p:sp>
        <p:nvSpPr>
          <p:cNvPr id="1051" name="Google Shape;1051;p24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24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053" name="Google Shape;1053;p24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  <p:sp>
        <p:nvSpPr>
          <p:cNvPr id="1054" name="Google Shape;1054;p24"/>
          <p:cNvSpPr/>
          <p:nvPr/>
        </p:nvSpPr>
        <p:spPr>
          <a:xfrm>
            <a:off x="658368" y="1600200"/>
            <a:ext cx="3337560" cy="36118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24"/>
          <p:cNvSpPr txBox="1"/>
          <p:nvPr/>
        </p:nvSpPr>
        <p:spPr>
          <a:xfrm>
            <a:off x="859536" y="1828800"/>
            <a:ext cx="24688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P&amp;L</a:t>
            </a:r>
            <a:endParaRPr/>
          </a:p>
        </p:txBody>
      </p:sp>
      <p:sp>
        <p:nvSpPr>
          <p:cNvPr id="1056" name="Google Shape;1056;p24"/>
          <p:cNvSpPr txBox="1"/>
          <p:nvPr/>
        </p:nvSpPr>
        <p:spPr>
          <a:xfrm>
            <a:off x="859536" y="230428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57" name="Google Shape;1057;p24"/>
          <p:cNvSpPr txBox="1"/>
          <p:nvPr/>
        </p:nvSpPr>
        <p:spPr>
          <a:xfrm>
            <a:off x="2807208" y="230428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58" name="Google Shape;1058;p24"/>
          <p:cNvSpPr txBox="1"/>
          <p:nvPr/>
        </p:nvSpPr>
        <p:spPr>
          <a:xfrm>
            <a:off x="859536" y="265176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59" name="Google Shape;1059;p24"/>
          <p:cNvSpPr txBox="1"/>
          <p:nvPr/>
        </p:nvSpPr>
        <p:spPr>
          <a:xfrm>
            <a:off x="2807208" y="265176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60" name="Google Shape;1060;p24"/>
          <p:cNvSpPr txBox="1"/>
          <p:nvPr/>
        </p:nvSpPr>
        <p:spPr>
          <a:xfrm>
            <a:off x="859536" y="2999232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61" name="Google Shape;1061;p24"/>
          <p:cNvSpPr txBox="1"/>
          <p:nvPr/>
        </p:nvSpPr>
        <p:spPr>
          <a:xfrm>
            <a:off x="2807208" y="2999232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62" name="Google Shape;1062;p24"/>
          <p:cNvSpPr txBox="1"/>
          <p:nvPr/>
        </p:nvSpPr>
        <p:spPr>
          <a:xfrm>
            <a:off x="859536" y="3346704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63" name="Google Shape;1063;p24"/>
          <p:cNvSpPr txBox="1"/>
          <p:nvPr/>
        </p:nvSpPr>
        <p:spPr>
          <a:xfrm>
            <a:off x="2807208" y="3346704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64" name="Google Shape;1064;p24"/>
          <p:cNvSpPr txBox="1"/>
          <p:nvPr/>
        </p:nvSpPr>
        <p:spPr>
          <a:xfrm>
            <a:off x="859536" y="3694176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65" name="Google Shape;1065;p24"/>
          <p:cNvSpPr txBox="1"/>
          <p:nvPr/>
        </p:nvSpPr>
        <p:spPr>
          <a:xfrm>
            <a:off x="2807208" y="3694176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66" name="Google Shape;1066;p24"/>
          <p:cNvSpPr txBox="1"/>
          <p:nvPr/>
        </p:nvSpPr>
        <p:spPr>
          <a:xfrm>
            <a:off x="859536" y="404164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67" name="Google Shape;1067;p24"/>
          <p:cNvSpPr txBox="1"/>
          <p:nvPr/>
        </p:nvSpPr>
        <p:spPr>
          <a:xfrm>
            <a:off x="2807208" y="404164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68" name="Google Shape;1068;p24"/>
          <p:cNvSpPr txBox="1"/>
          <p:nvPr/>
        </p:nvSpPr>
        <p:spPr>
          <a:xfrm>
            <a:off x="859536" y="438912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69" name="Google Shape;1069;p24"/>
          <p:cNvSpPr txBox="1"/>
          <p:nvPr/>
        </p:nvSpPr>
        <p:spPr>
          <a:xfrm>
            <a:off x="2807208" y="438912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70" name="Google Shape;1070;p24"/>
          <p:cNvSpPr/>
          <p:nvPr/>
        </p:nvSpPr>
        <p:spPr>
          <a:xfrm>
            <a:off x="4315968" y="1600200"/>
            <a:ext cx="3337560" cy="36118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24"/>
          <p:cNvSpPr txBox="1"/>
          <p:nvPr/>
        </p:nvSpPr>
        <p:spPr>
          <a:xfrm>
            <a:off x="4517136" y="1828800"/>
            <a:ext cx="24688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BALANCE SHEET</a:t>
            </a:r>
            <a:endParaRPr/>
          </a:p>
        </p:txBody>
      </p:sp>
      <p:sp>
        <p:nvSpPr>
          <p:cNvPr id="1072" name="Google Shape;1072;p24"/>
          <p:cNvSpPr txBox="1"/>
          <p:nvPr/>
        </p:nvSpPr>
        <p:spPr>
          <a:xfrm>
            <a:off x="4517136" y="230428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73" name="Google Shape;1073;p24"/>
          <p:cNvSpPr txBox="1"/>
          <p:nvPr/>
        </p:nvSpPr>
        <p:spPr>
          <a:xfrm>
            <a:off x="6464808" y="230428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74" name="Google Shape;1074;p24"/>
          <p:cNvSpPr txBox="1"/>
          <p:nvPr/>
        </p:nvSpPr>
        <p:spPr>
          <a:xfrm>
            <a:off x="4517136" y="265176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75" name="Google Shape;1075;p24"/>
          <p:cNvSpPr txBox="1"/>
          <p:nvPr/>
        </p:nvSpPr>
        <p:spPr>
          <a:xfrm>
            <a:off x="6464808" y="265176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76" name="Google Shape;1076;p24"/>
          <p:cNvSpPr txBox="1"/>
          <p:nvPr/>
        </p:nvSpPr>
        <p:spPr>
          <a:xfrm>
            <a:off x="4517136" y="2999232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77" name="Google Shape;1077;p24"/>
          <p:cNvSpPr txBox="1"/>
          <p:nvPr/>
        </p:nvSpPr>
        <p:spPr>
          <a:xfrm>
            <a:off x="6464808" y="2999232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78" name="Google Shape;1078;p24"/>
          <p:cNvSpPr txBox="1"/>
          <p:nvPr/>
        </p:nvSpPr>
        <p:spPr>
          <a:xfrm>
            <a:off x="4517136" y="3346704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79" name="Google Shape;1079;p24"/>
          <p:cNvSpPr txBox="1"/>
          <p:nvPr/>
        </p:nvSpPr>
        <p:spPr>
          <a:xfrm>
            <a:off x="6464808" y="3346704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80" name="Google Shape;1080;p24"/>
          <p:cNvSpPr txBox="1"/>
          <p:nvPr/>
        </p:nvSpPr>
        <p:spPr>
          <a:xfrm>
            <a:off x="4517136" y="3694176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81" name="Google Shape;1081;p24"/>
          <p:cNvSpPr txBox="1"/>
          <p:nvPr/>
        </p:nvSpPr>
        <p:spPr>
          <a:xfrm>
            <a:off x="6464808" y="3694176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82" name="Google Shape;1082;p24"/>
          <p:cNvSpPr txBox="1"/>
          <p:nvPr/>
        </p:nvSpPr>
        <p:spPr>
          <a:xfrm>
            <a:off x="4517136" y="404164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83" name="Google Shape;1083;p24"/>
          <p:cNvSpPr txBox="1"/>
          <p:nvPr/>
        </p:nvSpPr>
        <p:spPr>
          <a:xfrm>
            <a:off x="6464808" y="404164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84" name="Google Shape;1084;p24"/>
          <p:cNvSpPr txBox="1"/>
          <p:nvPr/>
        </p:nvSpPr>
        <p:spPr>
          <a:xfrm>
            <a:off x="4517136" y="438912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85" name="Google Shape;1085;p24"/>
          <p:cNvSpPr txBox="1"/>
          <p:nvPr/>
        </p:nvSpPr>
        <p:spPr>
          <a:xfrm>
            <a:off x="6464808" y="438912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86" name="Google Shape;1086;p24"/>
          <p:cNvSpPr/>
          <p:nvPr/>
        </p:nvSpPr>
        <p:spPr>
          <a:xfrm>
            <a:off x="7973568" y="1600200"/>
            <a:ext cx="3337560" cy="36118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24"/>
          <p:cNvSpPr txBox="1"/>
          <p:nvPr/>
        </p:nvSpPr>
        <p:spPr>
          <a:xfrm>
            <a:off x="8174736" y="1828800"/>
            <a:ext cx="24688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CASH FLOW</a:t>
            </a:r>
            <a:endParaRPr/>
          </a:p>
        </p:txBody>
      </p:sp>
      <p:sp>
        <p:nvSpPr>
          <p:cNvPr id="1088" name="Google Shape;1088;p24"/>
          <p:cNvSpPr txBox="1"/>
          <p:nvPr/>
        </p:nvSpPr>
        <p:spPr>
          <a:xfrm>
            <a:off x="8174736" y="230428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89" name="Google Shape;1089;p24"/>
          <p:cNvSpPr txBox="1"/>
          <p:nvPr/>
        </p:nvSpPr>
        <p:spPr>
          <a:xfrm>
            <a:off x="10122408" y="230428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90" name="Google Shape;1090;p24"/>
          <p:cNvSpPr txBox="1"/>
          <p:nvPr/>
        </p:nvSpPr>
        <p:spPr>
          <a:xfrm>
            <a:off x="8174736" y="265176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91" name="Google Shape;1091;p24"/>
          <p:cNvSpPr txBox="1"/>
          <p:nvPr/>
        </p:nvSpPr>
        <p:spPr>
          <a:xfrm>
            <a:off x="10122408" y="265176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92" name="Google Shape;1092;p24"/>
          <p:cNvSpPr txBox="1"/>
          <p:nvPr/>
        </p:nvSpPr>
        <p:spPr>
          <a:xfrm>
            <a:off x="8174736" y="2999232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93" name="Google Shape;1093;p24"/>
          <p:cNvSpPr txBox="1"/>
          <p:nvPr/>
        </p:nvSpPr>
        <p:spPr>
          <a:xfrm>
            <a:off x="10122408" y="2999232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94" name="Google Shape;1094;p24"/>
          <p:cNvSpPr txBox="1"/>
          <p:nvPr/>
        </p:nvSpPr>
        <p:spPr>
          <a:xfrm>
            <a:off x="8174736" y="3346704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95" name="Google Shape;1095;p24"/>
          <p:cNvSpPr txBox="1"/>
          <p:nvPr/>
        </p:nvSpPr>
        <p:spPr>
          <a:xfrm>
            <a:off x="10122408" y="3346704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96" name="Google Shape;1096;p24"/>
          <p:cNvSpPr txBox="1"/>
          <p:nvPr/>
        </p:nvSpPr>
        <p:spPr>
          <a:xfrm>
            <a:off x="8174736" y="3694176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97" name="Google Shape;1097;p24"/>
          <p:cNvSpPr txBox="1"/>
          <p:nvPr/>
        </p:nvSpPr>
        <p:spPr>
          <a:xfrm>
            <a:off x="10122408" y="3694176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098" name="Google Shape;1098;p24"/>
          <p:cNvSpPr txBox="1"/>
          <p:nvPr/>
        </p:nvSpPr>
        <p:spPr>
          <a:xfrm>
            <a:off x="8174736" y="4041648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099" name="Google Shape;1099;p24"/>
          <p:cNvSpPr txBox="1"/>
          <p:nvPr/>
        </p:nvSpPr>
        <p:spPr>
          <a:xfrm>
            <a:off x="10122408" y="4041648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  <p:sp>
        <p:nvSpPr>
          <p:cNvPr id="1100" name="Google Shape;1100;p24"/>
          <p:cNvSpPr txBox="1"/>
          <p:nvPr/>
        </p:nvSpPr>
        <p:spPr>
          <a:xfrm>
            <a:off x="8174736" y="4389120"/>
            <a:ext cx="1600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[Line item]</a:t>
            </a:r>
            <a:endParaRPr/>
          </a:p>
        </p:txBody>
      </p:sp>
      <p:sp>
        <p:nvSpPr>
          <p:cNvPr id="1101" name="Google Shape;1101;p24"/>
          <p:cNvSpPr txBox="1"/>
          <p:nvPr/>
        </p:nvSpPr>
        <p:spPr>
          <a:xfrm>
            <a:off x="10122408" y="4389120"/>
            <a:ext cx="777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$X,XXX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7F5"/>
        </a:solidFill>
      </p:bgPr>
    </p:bg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25"/>
          <p:cNvSpPr txBox="1"/>
          <p:nvPr/>
        </p:nvSpPr>
        <p:spPr>
          <a:xfrm>
            <a:off x="1920240" y="2423160"/>
            <a:ext cx="832104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When the reporting raises harder questions</a:t>
            </a:r>
            <a:endParaRPr/>
          </a:p>
        </p:txBody>
      </p:sp>
      <p:sp>
        <p:nvSpPr>
          <p:cNvPr id="1107" name="Google Shape;1107;p25"/>
          <p:cNvSpPr txBox="1"/>
          <p:nvPr/>
        </p:nvSpPr>
        <p:spPr>
          <a:xfrm>
            <a:off x="1828800" y="3063240"/>
            <a:ext cx="850392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A board deck can clarify performance, risk and the decisions ahead.</a:t>
            </a:r>
            <a:b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Turning that clarity into action often requires a deeper look at financial performance,</a:t>
            </a:r>
            <a:b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operating execution, growth priorities and strategic alternatives.</a:t>
            </a:r>
            <a:endParaRPr/>
          </a:p>
        </p:txBody>
      </p:sp>
      <p:sp>
        <p:nvSpPr>
          <p:cNvPr id="1108" name="Google Shape;1108;p25">
            <a:hlinkClick r:id="rId3"/>
          </p:cNvPr>
          <p:cNvSpPr/>
          <p:nvPr/>
        </p:nvSpPr>
        <p:spPr>
          <a:xfrm>
            <a:off x="4160520" y="4617720"/>
            <a:ext cx="3840480" cy="566928"/>
          </a:xfrm>
          <a:prstGeom prst="roundRect">
            <a:avLst>
              <a:gd fmla="val 16667" name="adj"/>
            </a:avLst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25">
            <a:hlinkClick r:id="rId4"/>
          </p:cNvPr>
          <p:cNvSpPr txBox="1"/>
          <p:nvPr/>
        </p:nvSpPr>
        <p:spPr>
          <a:xfrm>
            <a:off x="4315968" y="4782312"/>
            <a:ext cx="3520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 THE CONVERSATION  →</a:t>
            </a:r>
            <a:endParaRPr/>
          </a:p>
        </p:txBody>
      </p:sp>
      <p:sp>
        <p:nvSpPr>
          <p:cNvPr id="1110" name="Google Shape;1110;p25"/>
          <p:cNvSpPr txBox="1"/>
          <p:nvPr/>
        </p:nvSpPr>
        <p:spPr>
          <a:xfrm>
            <a:off x="2926080" y="5650992"/>
            <a:ext cx="6355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Cadence &amp; Compass  |  Disciplined execution. Confident direction.</a:t>
            </a:r>
            <a:endParaRPr/>
          </a:p>
        </p:txBody>
      </p:sp>
      <p:sp>
        <p:nvSpPr>
          <p:cNvPr id="1111" name="Google Shape;1111;p25">
            <a:hlinkClick r:id="rId5"/>
          </p:cNvPr>
          <p:cNvSpPr txBox="1"/>
          <p:nvPr/>
        </p:nvSpPr>
        <p:spPr>
          <a:xfrm>
            <a:off x="2834640" y="6053328"/>
            <a:ext cx="6583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dence &amp; Compass - Logo.png" id="1112" name="Google Shape;1112;p25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03320" y="841248"/>
            <a:ext cx="4800600" cy="2701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Executive Summary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Lead with the handful of issues the Board should carry into the discussion.</a:t>
            </a:r>
            <a:endParaRPr/>
          </a:p>
        </p:txBody>
      </p:sp>
      <p:sp>
        <p:nvSpPr>
          <p:cNvPr id="122" name="Google Shape;122;p3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24" name="Google Shape;124;p3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5" name="Google Shape;125;p3"/>
          <p:cNvSpPr/>
          <p:nvPr/>
        </p:nvSpPr>
        <p:spPr>
          <a:xfrm>
            <a:off x="640080" y="1572768"/>
            <a:ext cx="3246120" cy="40690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841247" y="178308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WINS</a:t>
            </a: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841247" y="2267712"/>
            <a:ext cx="27889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</p:txBody>
      </p:sp>
      <p:sp>
        <p:nvSpPr>
          <p:cNvPr id="128" name="Google Shape;128;p3"/>
          <p:cNvSpPr txBox="1"/>
          <p:nvPr/>
        </p:nvSpPr>
        <p:spPr>
          <a:xfrm>
            <a:off x="841247" y="4041648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/>
          </a:p>
        </p:txBody>
      </p:sp>
      <p:sp>
        <p:nvSpPr>
          <p:cNvPr id="129" name="Google Shape;129;p3"/>
          <p:cNvSpPr txBox="1"/>
          <p:nvPr/>
        </p:nvSpPr>
        <p:spPr>
          <a:xfrm>
            <a:off x="841247" y="4315968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[What this means for the outlook or decisions ahead.]</a:t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4160520" y="1572768"/>
            <a:ext cx="3246120" cy="40690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4361688" y="178308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CHALLENGES / LOSSES</a:t>
            </a:r>
            <a:endParaRPr/>
          </a:p>
        </p:txBody>
      </p:sp>
      <p:sp>
        <p:nvSpPr>
          <p:cNvPr id="132" name="Google Shape;132;p3"/>
          <p:cNvSpPr txBox="1"/>
          <p:nvPr/>
        </p:nvSpPr>
        <p:spPr>
          <a:xfrm>
            <a:off x="4361688" y="2267712"/>
            <a:ext cx="27889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</p:txBody>
      </p:sp>
      <p:sp>
        <p:nvSpPr>
          <p:cNvPr id="133" name="Google Shape;133;p3"/>
          <p:cNvSpPr txBox="1"/>
          <p:nvPr/>
        </p:nvSpPr>
        <p:spPr>
          <a:xfrm>
            <a:off x="4361688" y="4041648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/>
          </a:p>
        </p:txBody>
      </p:sp>
      <p:sp>
        <p:nvSpPr>
          <p:cNvPr id="134" name="Google Shape;134;p3"/>
          <p:cNvSpPr txBox="1"/>
          <p:nvPr/>
        </p:nvSpPr>
        <p:spPr>
          <a:xfrm>
            <a:off x="4361688" y="4315968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[What this means for the outlook or decisions ahead.]</a:t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7680960" y="1572768"/>
            <a:ext cx="3246120" cy="406908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7882128" y="178308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BOARD ATTENTION</a:t>
            </a:r>
            <a:endParaRPr/>
          </a:p>
        </p:txBody>
      </p:sp>
      <p:sp>
        <p:nvSpPr>
          <p:cNvPr id="137" name="Google Shape;137;p3"/>
          <p:cNvSpPr txBox="1"/>
          <p:nvPr/>
        </p:nvSpPr>
        <p:spPr>
          <a:xfrm>
            <a:off x="7882128" y="2267712"/>
            <a:ext cx="27889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[Key development / outcome]</a:t>
            </a:r>
            <a:endParaRPr/>
          </a:p>
        </p:txBody>
      </p:sp>
      <p:sp>
        <p:nvSpPr>
          <p:cNvPr id="138" name="Google Shape;138;p3"/>
          <p:cNvSpPr txBox="1"/>
          <p:nvPr/>
        </p:nvSpPr>
        <p:spPr>
          <a:xfrm>
            <a:off x="7882128" y="4041648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/>
          </a:p>
        </p:txBody>
      </p:sp>
      <p:sp>
        <p:nvSpPr>
          <p:cNvPr id="139" name="Google Shape;139;p3"/>
          <p:cNvSpPr txBox="1"/>
          <p:nvPr/>
        </p:nvSpPr>
        <p:spPr>
          <a:xfrm>
            <a:off x="7882128" y="4315968"/>
            <a:ext cx="27432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[What this means for the outlook or decisions ahead.]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Company Scorecard</a:t>
            </a:r>
            <a:endParaRPr/>
          </a:p>
        </p:txBody>
      </p:sp>
      <p:sp>
        <p:nvSpPr>
          <p:cNvPr id="145" name="Google Shape;145;p4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Keep the same core measures period to period so trajectory is obvious.</a:t>
            </a:r>
            <a:endParaRPr/>
          </a:p>
        </p:txBody>
      </p:sp>
      <p:sp>
        <p:nvSpPr>
          <p:cNvPr id="146" name="Google Shape;146;p4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48" name="Google Shape;148;p4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49" name="Google Shape;149;p4"/>
          <p:cNvSpPr/>
          <p:nvPr/>
        </p:nvSpPr>
        <p:spPr>
          <a:xfrm>
            <a:off x="640080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804671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REVENUE</a:t>
            </a:r>
            <a:endParaRPr/>
          </a:p>
        </p:txBody>
      </p:sp>
      <p:sp>
        <p:nvSpPr>
          <p:cNvPr id="151" name="Google Shape;151;p4"/>
          <p:cNvSpPr txBox="1"/>
          <p:nvPr/>
        </p:nvSpPr>
        <p:spPr>
          <a:xfrm>
            <a:off x="804671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152" name="Google Shape;152;p4"/>
          <p:cNvSpPr txBox="1"/>
          <p:nvPr/>
        </p:nvSpPr>
        <p:spPr>
          <a:xfrm>
            <a:off x="804671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+X% vs plan</a:t>
            </a:r>
            <a:endParaRPr/>
          </a:p>
        </p:txBody>
      </p:sp>
      <p:sp>
        <p:nvSpPr>
          <p:cNvPr id="153" name="Google Shape;153;p4"/>
          <p:cNvSpPr/>
          <p:nvPr/>
        </p:nvSpPr>
        <p:spPr>
          <a:xfrm>
            <a:off x="3429000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3593592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ADJ. EBITDA</a:t>
            </a:r>
            <a:endParaRPr/>
          </a:p>
        </p:txBody>
      </p:sp>
      <p:sp>
        <p:nvSpPr>
          <p:cNvPr id="155" name="Google Shape;155;p4"/>
          <p:cNvSpPr txBox="1"/>
          <p:nvPr/>
        </p:nvSpPr>
        <p:spPr>
          <a:xfrm>
            <a:off x="3593592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156" name="Google Shape;156;p4"/>
          <p:cNvSpPr txBox="1"/>
          <p:nvPr/>
        </p:nvSpPr>
        <p:spPr>
          <a:xfrm>
            <a:off x="3593592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−X% vs plan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6217920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 txBox="1"/>
          <p:nvPr/>
        </p:nvSpPr>
        <p:spPr>
          <a:xfrm>
            <a:off x="6382512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ENDING CASH</a:t>
            </a:r>
            <a:endParaRPr/>
          </a:p>
        </p:txBody>
      </p:sp>
      <p:sp>
        <p:nvSpPr>
          <p:cNvPr id="159" name="Google Shape;159;p4"/>
          <p:cNvSpPr txBox="1"/>
          <p:nvPr/>
        </p:nvSpPr>
        <p:spPr>
          <a:xfrm>
            <a:off x="6382512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160" name="Google Shape;160;p4"/>
          <p:cNvSpPr txBox="1"/>
          <p:nvPr/>
        </p:nvSpPr>
        <p:spPr>
          <a:xfrm>
            <a:off x="6382512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XX months runway</a:t>
            </a:r>
            <a:endParaRPr/>
          </a:p>
        </p:txBody>
      </p:sp>
      <p:sp>
        <p:nvSpPr>
          <p:cNvPr id="161" name="Google Shape;161;p4"/>
          <p:cNvSpPr/>
          <p:nvPr/>
        </p:nvSpPr>
        <p:spPr>
          <a:xfrm>
            <a:off x="9006839" y="1572768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9171431" y="1709928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HEADCOUNT</a:t>
            </a:r>
            <a:endParaRPr/>
          </a:p>
        </p:txBody>
      </p:sp>
      <p:sp>
        <p:nvSpPr>
          <p:cNvPr id="163" name="Google Shape;163;p4"/>
          <p:cNvSpPr txBox="1"/>
          <p:nvPr/>
        </p:nvSpPr>
        <p:spPr>
          <a:xfrm>
            <a:off x="9171431" y="1929384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sp>
        <p:nvSpPr>
          <p:cNvPr id="164" name="Google Shape;164;p4"/>
          <p:cNvSpPr txBox="1"/>
          <p:nvPr/>
        </p:nvSpPr>
        <p:spPr>
          <a:xfrm>
            <a:off x="9171431" y="2267712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+X vs plan</a:t>
            </a:r>
            <a:endParaRPr/>
          </a:p>
        </p:txBody>
      </p:sp>
      <p:sp>
        <p:nvSpPr>
          <p:cNvPr id="165" name="Google Shape;165;p4"/>
          <p:cNvSpPr/>
          <p:nvPr/>
        </p:nvSpPr>
        <p:spPr>
          <a:xfrm>
            <a:off x="640080" y="2779776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"/>
          <p:cNvSpPr txBox="1"/>
          <p:nvPr/>
        </p:nvSpPr>
        <p:spPr>
          <a:xfrm>
            <a:off x="804671" y="2916936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BOOKINGS</a:t>
            </a:r>
            <a:endParaRPr/>
          </a:p>
        </p:txBody>
      </p:sp>
      <p:sp>
        <p:nvSpPr>
          <p:cNvPr id="167" name="Google Shape;167;p4"/>
          <p:cNvSpPr txBox="1"/>
          <p:nvPr/>
        </p:nvSpPr>
        <p:spPr>
          <a:xfrm>
            <a:off x="804671" y="3136392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168" name="Google Shape;168;p4"/>
          <p:cNvSpPr txBox="1"/>
          <p:nvPr/>
        </p:nvSpPr>
        <p:spPr>
          <a:xfrm>
            <a:off x="804671" y="3474720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+X% vs plan</a:t>
            </a:r>
            <a:endParaRPr/>
          </a:p>
        </p:txBody>
      </p:sp>
      <p:sp>
        <p:nvSpPr>
          <p:cNvPr id="169" name="Google Shape;169;p4"/>
          <p:cNvSpPr/>
          <p:nvPr/>
        </p:nvSpPr>
        <p:spPr>
          <a:xfrm>
            <a:off x="3429000" y="2779776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 txBox="1"/>
          <p:nvPr/>
        </p:nvSpPr>
        <p:spPr>
          <a:xfrm>
            <a:off x="3593592" y="2916936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RETENTION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3593592" y="3136392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172" name="Google Shape;172;p4"/>
          <p:cNvSpPr txBox="1"/>
          <p:nvPr/>
        </p:nvSpPr>
        <p:spPr>
          <a:xfrm>
            <a:off x="3593592" y="3474720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−X pts YoY</a:t>
            </a:r>
            <a:endParaRPr/>
          </a:p>
        </p:txBody>
      </p:sp>
      <p:sp>
        <p:nvSpPr>
          <p:cNvPr id="173" name="Google Shape;173;p4"/>
          <p:cNvSpPr/>
          <p:nvPr/>
        </p:nvSpPr>
        <p:spPr>
          <a:xfrm>
            <a:off x="6217920" y="2779776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4"/>
          <p:cNvSpPr txBox="1"/>
          <p:nvPr/>
        </p:nvSpPr>
        <p:spPr>
          <a:xfrm>
            <a:off x="6382512" y="2916936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OPERATING KPI</a:t>
            </a:r>
            <a:endParaRPr/>
          </a:p>
        </p:txBody>
      </p:sp>
      <p:sp>
        <p:nvSpPr>
          <p:cNvPr id="175" name="Google Shape;175;p4"/>
          <p:cNvSpPr txBox="1"/>
          <p:nvPr/>
        </p:nvSpPr>
        <p:spPr>
          <a:xfrm>
            <a:off x="6382512" y="3136392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XX.X</a:t>
            </a:r>
            <a:endParaRPr/>
          </a:p>
        </p:txBody>
      </p:sp>
      <p:sp>
        <p:nvSpPr>
          <p:cNvPr id="176" name="Google Shape;176;p4"/>
          <p:cNvSpPr txBox="1"/>
          <p:nvPr/>
        </p:nvSpPr>
        <p:spPr>
          <a:xfrm>
            <a:off x="6382512" y="3474720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Target: XX.X</a:t>
            </a:r>
            <a:endParaRPr/>
          </a:p>
        </p:txBody>
      </p:sp>
      <p:sp>
        <p:nvSpPr>
          <p:cNvPr id="177" name="Google Shape;177;p4"/>
          <p:cNvSpPr/>
          <p:nvPr/>
        </p:nvSpPr>
        <p:spPr>
          <a:xfrm>
            <a:off x="9006839" y="2779776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 txBox="1"/>
          <p:nvPr/>
        </p:nvSpPr>
        <p:spPr>
          <a:xfrm>
            <a:off x="9171431" y="2916936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CUSTOMER NPS</a:t>
            </a:r>
            <a:endParaRPr/>
          </a:p>
        </p:txBody>
      </p:sp>
      <p:sp>
        <p:nvSpPr>
          <p:cNvPr id="179" name="Google Shape;179;p4"/>
          <p:cNvSpPr txBox="1"/>
          <p:nvPr/>
        </p:nvSpPr>
        <p:spPr>
          <a:xfrm>
            <a:off x="9171431" y="3136392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</a:t>
            </a:r>
            <a:endParaRPr/>
          </a:p>
        </p:txBody>
      </p:sp>
      <p:sp>
        <p:nvSpPr>
          <p:cNvPr id="180" name="Google Shape;180;p4"/>
          <p:cNvSpPr txBox="1"/>
          <p:nvPr/>
        </p:nvSpPr>
        <p:spPr>
          <a:xfrm>
            <a:off x="9171431" y="3474720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 pts</a:t>
            </a:r>
            <a:endParaRPr/>
          </a:p>
        </p:txBody>
      </p:sp>
      <p:sp>
        <p:nvSpPr>
          <p:cNvPr id="181" name="Google Shape;181;p4"/>
          <p:cNvSpPr txBox="1"/>
          <p:nvPr/>
        </p:nvSpPr>
        <p:spPr>
          <a:xfrm>
            <a:off x="658368" y="4224528"/>
            <a:ext cx="21945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MANAGEMENT READOUT</a:t>
            </a:r>
            <a:endParaRPr/>
          </a:p>
        </p:txBody>
      </p:sp>
      <p:sp>
        <p:nvSpPr>
          <p:cNvPr id="182" name="Google Shape;182;p4"/>
          <p:cNvSpPr txBox="1"/>
          <p:nvPr/>
        </p:nvSpPr>
        <p:spPr>
          <a:xfrm>
            <a:off x="658368" y="4553712"/>
            <a:ext cx="106984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[2–3 sentences explaining what is driving the scorecard and where management is focused.]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Wins, Losses &amp; Lessons</a:t>
            </a:r>
            <a:endParaRPr/>
          </a:p>
        </p:txBody>
      </p:sp>
      <p:sp>
        <p:nvSpPr>
          <p:cNvPr id="188" name="Google Shape;188;p5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Show progress and setbacks with equal clarity.</a:t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191" name="Google Shape;191;p5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92" name="Google Shape;192;p5"/>
          <p:cNvSpPr/>
          <p:nvPr/>
        </p:nvSpPr>
        <p:spPr>
          <a:xfrm>
            <a:off x="658368" y="1572768"/>
            <a:ext cx="5074920" cy="356616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886968" y="181051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WINS</a:t>
            </a:r>
            <a:endParaRPr/>
          </a:p>
        </p:txBody>
      </p:sp>
      <p:sp>
        <p:nvSpPr>
          <p:cNvPr id="194" name="Google Shape;194;p5"/>
          <p:cNvSpPr txBox="1"/>
          <p:nvPr/>
        </p:nvSpPr>
        <p:spPr>
          <a:xfrm>
            <a:off x="886968" y="2267712"/>
            <a:ext cx="45262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</p:txBody>
      </p:sp>
      <p:sp>
        <p:nvSpPr>
          <p:cNvPr id="195" name="Google Shape;195;p5"/>
          <p:cNvSpPr/>
          <p:nvPr/>
        </p:nvSpPr>
        <p:spPr>
          <a:xfrm>
            <a:off x="6199632" y="1572768"/>
            <a:ext cx="5074920" cy="356616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6428232" y="181051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A04E4E"/>
                </a:solidFill>
                <a:latin typeface="Arial"/>
                <a:ea typeface="Arial"/>
                <a:cs typeface="Arial"/>
                <a:sym typeface="Arial"/>
              </a:rPr>
              <a:t>LOSSES / MISSES</a:t>
            </a:r>
            <a:endParaRPr/>
          </a:p>
        </p:txBody>
      </p:sp>
      <p:sp>
        <p:nvSpPr>
          <p:cNvPr id="197" name="Google Shape;197;p5"/>
          <p:cNvSpPr txBox="1"/>
          <p:nvPr/>
        </p:nvSpPr>
        <p:spPr>
          <a:xfrm>
            <a:off x="6428232" y="2267712"/>
            <a:ext cx="45262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[Outcome] — why it matters</a:t>
            </a:r>
            <a:endParaRPr/>
          </a:p>
        </p:txBody>
      </p:sp>
      <p:sp>
        <p:nvSpPr>
          <p:cNvPr id="198" name="Google Shape;198;p5"/>
          <p:cNvSpPr txBox="1"/>
          <p:nvPr/>
        </p:nvSpPr>
        <p:spPr>
          <a:xfrm>
            <a:off x="658368" y="5376672"/>
            <a:ext cx="1828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LESSONS / RESPONSE</a:t>
            </a:r>
            <a:endParaRPr/>
          </a:p>
        </p:txBody>
      </p:sp>
      <p:sp>
        <p:nvSpPr>
          <p:cNvPr id="199" name="Google Shape;199;p5"/>
          <p:cNvSpPr txBox="1"/>
          <p:nvPr/>
        </p:nvSpPr>
        <p:spPr>
          <a:xfrm>
            <a:off x="2331720" y="5321808"/>
            <a:ext cx="87325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[What management learned, what changed, and how the response will be measured.]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Strategic Priorities</a:t>
            </a:r>
            <a:endParaRPr/>
          </a:p>
        </p:txBody>
      </p:sp>
      <p:sp>
        <p:nvSpPr>
          <p:cNvPr id="205" name="Google Shape;205;p6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Tie strategy to milestones, not just narrative.</a:t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208" name="Google Shape;208;p6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09" name="Google Shape;209;p6"/>
          <p:cNvSpPr/>
          <p:nvPr/>
        </p:nvSpPr>
        <p:spPr>
          <a:xfrm>
            <a:off x="658368" y="1554480"/>
            <a:ext cx="21945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749808" y="1682496"/>
            <a:ext cx="2011679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Priority</a:t>
            </a: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2971800" y="1554480"/>
            <a:ext cx="749808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3063240" y="1682496"/>
            <a:ext cx="566927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Status</a:t>
            </a:r>
            <a:endParaRPr/>
          </a:p>
        </p:txBody>
      </p:sp>
      <p:sp>
        <p:nvSpPr>
          <p:cNvPr id="213" name="Google Shape;213;p6"/>
          <p:cNvSpPr/>
          <p:nvPr/>
        </p:nvSpPr>
        <p:spPr>
          <a:xfrm>
            <a:off x="3840480" y="1554480"/>
            <a:ext cx="35661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3931920" y="1682496"/>
            <a:ext cx="3383279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Progress since last meeting</a:t>
            </a:r>
            <a:endParaRPr/>
          </a:p>
        </p:txBody>
      </p:sp>
      <p:sp>
        <p:nvSpPr>
          <p:cNvPr id="215" name="Google Shape;215;p6"/>
          <p:cNvSpPr/>
          <p:nvPr/>
        </p:nvSpPr>
        <p:spPr>
          <a:xfrm>
            <a:off x="7543800" y="1554480"/>
            <a:ext cx="205740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7635240" y="1682496"/>
            <a:ext cx="1874519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Next milestone</a:t>
            </a: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9738360" y="1554480"/>
            <a:ext cx="15087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9829800" y="1682496"/>
            <a:ext cx="1325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Risk / barrier</a:t>
            </a:r>
            <a:endParaRPr/>
          </a:p>
        </p:txBody>
      </p:sp>
      <p:sp>
        <p:nvSpPr>
          <p:cNvPr id="219" name="Google Shape;219;p6"/>
          <p:cNvSpPr/>
          <p:nvPr/>
        </p:nvSpPr>
        <p:spPr>
          <a:xfrm>
            <a:off x="658368" y="1993392"/>
            <a:ext cx="21945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749808" y="2176272"/>
            <a:ext cx="20116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[Priority 1]</a:t>
            </a:r>
            <a:endParaRPr/>
          </a:p>
        </p:txBody>
      </p:sp>
      <p:sp>
        <p:nvSpPr>
          <p:cNvPr id="221" name="Google Shape;221;p6"/>
          <p:cNvSpPr/>
          <p:nvPr/>
        </p:nvSpPr>
        <p:spPr>
          <a:xfrm>
            <a:off x="2971800" y="1993392"/>
            <a:ext cx="749808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 txBox="1"/>
          <p:nvPr/>
        </p:nvSpPr>
        <p:spPr>
          <a:xfrm>
            <a:off x="3063240" y="2176272"/>
            <a:ext cx="566927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3840480" y="1993392"/>
            <a:ext cx="35661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 txBox="1"/>
          <p:nvPr/>
        </p:nvSpPr>
        <p:spPr>
          <a:xfrm>
            <a:off x="3931920" y="2176272"/>
            <a:ext cx="33832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[Concise progress update]</a:t>
            </a:r>
            <a:endParaRPr/>
          </a:p>
        </p:txBody>
      </p:sp>
      <p:sp>
        <p:nvSpPr>
          <p:cNvPr id="225" name="Google Shape;225;p6"/>
          <p:cNvSpPr/>
          <p:nvPr/>
        </p:nvSpPr>
        <p:spPr>
          <a:xfrm>
            <a:off x="7543800" y="1993392"/>
            <a:ext cx="205740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 txBox="1"/>
          <p:nvPr/>
        </p:nvSpPr>
        <p:spPr>
          <a:xfrm>
            <a:off x="7635240" y="2176272"/>
            <a:ext cx="187451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 / outcome]</a:t>
            </a: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9738360" y="1993392"/>
            <a:ext cx="15087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 txBox="1"/>
          <p:nvPr/>
        </p:nvSpPr>
        <p:spPr>
          <a:xfrm>
            <a:off x="9829800" y="2176272"/>
            <a:ext cx="13258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[Key risk]</a:t>
            </a:r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658368" y="2779776"/>
            <a:ext cx="21945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749808" y="2962656"/>
            <a:ext cx="20116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[Priority 2]</a:t>
            </a:r>
            <a:endParaRPr/>
          </a:p>
        </p:txBody>
      </p:sp>
      <p:sp>
        <p:nvSpPr>
          <p:cNvPr id="231" name="Google Shape;231;p6"/>
          <p:cNvSpPr/>
          <p:nvPr/>
        </p:nvSpPr>
        <p:spPr>
          <a:xfrm>
            <a:off x="2971800" y="2779776"/>
            <a:ext cx="749808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3063240" y="2962656"/>
            <a:ext cx="566927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233" name="Google Shape;233;p6"/>
          <p:cNvSpPr/>
          <p:nvPr/>
        </p:nvSpPr>
        <p:spPr>
          <a:xfrm>
            <a:off x="3840480" y="2779776"/>
            <a:ext cx="35661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 txBox="1"/>
          <p:nvPr/>
        </p:nvSpPr>
        <p:spPr>
          <a:xfrm>
            <a:off x="3931920" y="2962656"/>
            <a:ext cx="33832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[Concise progress update]</a:t>
            </a: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7543800" y="2779776"/>
            <a:ext cx="205740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 txBox="1"/>
          <p:nvPr/>
        </p:nvSpPr>
        <p:spPr>
          <a:xfrm>
            <a:off x="7635240" y="2962656"/>
            <a:ext cx="187451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 / outcome]</a:t>
            </a:r>
            <a:endParaRPr/>
          </a:p>
        </p:txBody>
      </p:sp>
      <p:sp>
        <p:nvSpPr>
          <p:cNvPr id="237" name="Google Shape;237;p6"/>
          <p:cNvSpPr/>
          <p:nvPr/>
        </p:nvSpPr>
        <p:spPr>
          <a:xfrm>
            <a:off x="9738360" y="2779776"/>
            <a:ext cx="15087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 txBox="1"/>
          <p:nvPr/>
        </p:nvSpPr>
        <p:spPr>
          <a:xfrm>
            <a:off x="9829800" y="2962656"/>
            <a:ext cx="13258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[Key risk]</a:t>
            </a:r>
            <a:endParaRPr/>
          </a:p>
        </p:txBody>
      </p:sp>
      <p:sp>
        <p:nvSpPr>
          <p:cNvPr id="239" name="Google Shape;239;p6"/>
          <p:cNvSpPr/>
          <p:nvPr/>
        </p:nvSpPr>
        <p:spPr>
          <a:xfrm>
            <a:off x="658368" y="3566160"/>
            <a:ext cx="21945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 txBox="1"/>
          <p:nvPr/>
        </p:nvSpPr>
        <p:spPr>
          <a:xfrm>
            <a:off x="749808" y="3749040"/>
            <a:ext cx="20116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[Priority 3]</a:t>
            </a:r>
            <a:endParaRPr/>
          </a:p>
        </p:txBody>
      </p:sp>
      <p:sp>
        <p:nvSpPr>
          <p:cNvPr id="241" name="Google Shape;241;p6"/>
          <p:cNvSpPr/>
          <p:nvPr/>
        </p:nvSpPr>
        <p:spPr>
          <a:xfrm>
            <a:off x="2971800" y="3566160"/>
            <a:ext cx="749808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 txBox="1"/>
          <p:nvPr/>
        </p:nvSpPr>
        <p:spPr>
          <a:xfrm>
            <a:off x="3063240" y="3749040"/>
            <a:ext cx="566927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3840480" y="3566160"/>
            <a:ext cx="35661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 txBox="1"/>
          <p:nvPr/>
        </p:nvSpPr>
        <p:spPr>
          <a:xfrm>
            <a:off x="3931920" y="3749040"/>
            <a:ext cx="33832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[Concise progress update]</a:t>
            </a:r>
            <a:endParaRPr/>
          </a:p>
        </p:txBody>
      </p:sp>
      <p:sp>
        <p:nvSpPr>
          <p:cNvPr id="245" name="Google Shape;245;p6"/>
          <p:cNvSpPr/>
          <p:nvPr/>
        </p:nvSpPr>
        <p:spPr>
          <a:xfrm>
            <a:off x="7543800" y="3566160"/>
            <a:ext cx="205740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7635240" y="3749040"/>
            <a:ext cx="187451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 / outcome]</a:t>
            </a:r>
            <a:endParaRPr/>
          </a:p>
        </p:txBody>
      </p:sp>
      <p:sp>
        <p:nvSpPr>
          <p:cNvPr id="247" name="Google Shape;247;p6"/>
          <p:cNvSpPr/>
          <p:nvPr/>
        </p:nvSpPr>
        <p:spPr>
          <a:xfrm>
            <a:off x="9738360" y="3566160"/>
            <a:ext cx="15087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 txBox="1"/>
          <p:nvPr/>
        </p:nvSpPr>
        <p:spPr>
          <a:xfrm>
            <a:off x="9829800" y="3749040"/>
            <a:ext cx="13258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[Key risk]</a:t>
            </a:r>
            <a:endParaRPr/>
          </a:p>
        </p:txBody>
      </p:sp>
      <p:sp>
        <p:nvSpPr>
          <p:cNvPr id="249" name="Google Shape;249;p6"/>
          <p:cNvSpPr/>
          <p:nvPr/>
        </p:nvSpPr>
        <p:spPr>
          <a:xfrm>
            <a:off x="658368" y="4352544"/>
            <a:ext cx="21945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 txBox="1"/>
          <p:nvPr/>
        </p:nvSpPr>
        <p:spPr>
          <a:xfrm>
            <a:off x="749808" y="4535424"/>
            <a:ext cx="20116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[Priority 4]</a:t>
            </a:r>
            <a:endParaRPr/>
          </a:p>
        </p:txBody>
      </p:sp>
      <p:sp>
        <p:nvSpPr>
          <p:cNvPr id="251" name="Google Shape;251;p6"/>
          <p:cNvSpPr/>
          <p:nvPr/>
        </p:nvSpPr>
        <p:spPr>
          <a:xfrm>
            <a:off x="2971800" y="4352544"/>
            <a:ext cx="749808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6"/>
          <p:cNvSpPr txBox="1"/>
          <p:nvPr/>
        </p:nvSpPr>
        <p:spPr>
          <a:xfrm>
            <a:off x="3063240" y="4535424"/>
            <a:ext cx="566927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  <a:endParaRPr/>
          </a:p>
        </p:txBody>
      </p:sp>
      <p:sp>
        <p:nvSpPr>
          <p:cNvPr id="253" name="Google Shape;253;p6"/>
          <p:cNvSpPr/>
          <p:nvPr/>
        </p:nvSpPr>
        <p:spPr>
          <a:xfrm>
            <a:off x="3840480" y="4352544"/>
            <a:ext cx="35661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6"/>
          <p:cNvSpPr txBox="1"/>
          <p:nvPr/>
        </p:nvSpPr>
        <p:spPr>
          <a:xfrm>
            <a:off x="3931920" y="4535424"/>
            <a:ext cx="33832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[Concise progress update]</a:t>
            </a:r>
            <a:endParaRPr/>
          </a:p>
        </p:txBody>
      </p:sp>
      <p:sp>
        <p:nvSpPr>
          <p:cNvPr id="255" name="Google Shape;255;p6"/>
          <p:cNvSpPr/>
          <p:nvPr/>
        </p:nvSpPr>
        <p:spPr>
          <a:xfrm>
            <a:off x="7543800" y="4352544"/>
            <a:ext cx="205740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6"/>
          <p:cNvSpPr txBox="1"/>
          <p:nvPr/>
        </p:nvSpPr>
        <p:spPr>
          <a:xfrm>
            <a:off x="7635240" y="4535424"/>
            <a:ext cx="1874519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[Date / outcome]</a:t>
            </a:r>
            <a:endParaRPr/>
          </a:p>
        </p:txBody>
      </p:sp>
      <p:sp>
        <p:nvSpPr>
          <p:cNvPr id="257" name="Google Shape;257;p6"/>
          <p:cNvSpPr/>
          <p:nvPr/>
        </p:nvSpPr>
        <p:spPr>
          <a:xfrm>
            <a:off x="9738360" y="4352544"/>
            <a:ext cx="1508760" cy="78638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829800" y="4535424"/>
            <a:ext cx="13258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[Key risk]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Sales Pipeline — Executive View</a:t>
            </a:r>
            <a:endParaRPr/>
          </a:p>
        </p:txBody>
      </p:sp>
      <p:sp>
        <p:nvSpPr>
          <p:cNvPr id="264" name="Google Shape;264;p7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Show pipeline sufficiency, movement and conversion.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267" name="Google Shape;267;p7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268" name="Google Shape;268;p7"/>
          <p:cNvSpPr/>
          <p:nvPr/>
        </p:nvSpPr>
        <p:spPr>
          <a:xfrm>
            <a:off x="658368" y="1554480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822959" y="1691639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TOTAL PIPELINE</a:t>
            </a:r>
            <a:endParaRPr/>
          </a:p>
        </p:txBody>
      </p:sp>
      <p:sp>
        <p:nvSpPr>
          <p:cNvPr id="270" name="Google Shape;270;p7"/>
          <p:cNvSpPr txBox="1"/>
          <p:nvPr/>
        </p:nvSpPr>
        <p:spPr>
          <a:xfrm>
            <a:off x="822959" y="1911095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$XX.XM</a:t>
            </a:r>
            <a:endParaRPr/>
          </a:p>
        </p:txBody>
      </p:sp>
      <p:sp>
        <p:nvSpPr>
          <p:cNvPr id="271" name="Google Shape;271;p7"/>
          <p:cNvSpPr txBox="1"/>
          <p:nvPr/>
        </p:nvSpPr>
        <p:spPr>
          <a:xfrm>
            <a:off x="822959" y="2249424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+X% QoQ</a:t>
            </a:r>
            <a:endParaRPr/>
          </a:p>
        </p:txBody>
      </p:sp>
      <p:sp>
        <p:nvSpPr>
          <p:cNvPr id="272" name="Google Shape;272;p7"/>
          <p:cNvSpPr/>
          <p:nvPr/>
        </p:nvSpPr>
        <p:spPr>
          <a:xfrm>
            <a:off x="3447287" y="1554480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"/>
          <p:cNvSpPr txBox="1"/>
          <p:nvPr/>
        </p:nvSpPr>
        <p:spPr>
          <a:xfrm>
            <a:off x="3611879" y="1691639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WEIGHTED</a:t>
            </a:r>
            <a:endParaRPr/>
          </a:p>
        </p:txBody>
      </p:sp>
      <p:sp>
        <p:nvSpPr>
          <p:cNvPr id="274" name="Google Shape;274;p7"/>
          <p:cNvSpPr txBox="1"/>
          <p:nvPr/>
        </p:nvSpPr>
        <p:spPr>
          <a:xfrm>
            <a:off x="3611879" y="1911095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275" name="Google Shape;275;p7"/>
          <p:cNvSpPr txBox="1"/>
          <p:nvPr/>
        </p:nvSpPr>
        <p:spPr>
          <a:xfrm>
            <a:off x="3611879" y="2249424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X.X× target</a:t>
            </a:r>
            <a:endParaRPr/>
          </a:p>
        </p:txBody>
      </p:sp>
      <p:sp>
        <p:nvSpPr>
          <p:cNvPr id="276" name="Google Shape;276;p7"/>
          <p:cNvSpPr/>
          <p:nvPr/>
        </p:nvSpPr>
        <p:spPr>
          <a:xfrm>
            <a:off x="6236207" y="1554480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 txBox="1"/>
          <p:nvPr/>
        </p:nvSpPr>
        <p:spPr>
          <a:xfrm>
            <a:off x="6400799" y="1691639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CLOSED WON</a:t>
            </a:r>
            <a:endParaRPr/>
          </a:p>
        </p:txBody>
      </p:sp>
      <p:sp>
        <p:nvSpPr>
          <p:cNvPr id="278" name="Google Shape;278;p7"/>
          <p:cNvSpPr txBox="1"/>
          <p:nvPr/>
        </p:nvSpPr>
        <p:spPr>
          <a:xfrm>
            <a:off x="6400799" y="1911095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6400799" y="2249424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XX% win rate</a:t>
            </a:r>
            <a:endParaRPr/>
          </a:p>
        </p:txBody>
      </p:sp>
      <p:sp>
        <p:nvSpPr>
          <p:cNvPr id="280" name="Google Shape;280;p7"/>
          <p:cNvSpPr/>
          <p:nvPr/>
        </p:nvSpPr>
        <p:spPr>
          <a:xfrm>
            <a:off x="9025128" y="1554480"/>
            <a:ext cx="2487168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 txBox="1"/>
          <p:nvPr/>
        </p:nvSpPr>
        <p:spPr>
          <a:xfrm>
            <a:off x="9189719" y="1691639"/>
            <a:ext cx="2157984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CLOSED LOST</a:t>
            </a:r>
            <a:endParaRPr/>
          </a:p>
        </p:txBody>
      </p:sp>
      <p:sp>
        <p:nvSpPr>
          <p:cNvPr id="282" name="Google Shape;282;p7"/>
          <p:cNvSpPr txBox="1"/>
          <p:nvPr/>
        </p:nvSpPr>
        <p:spPr>
          <a:xfrm>
            <a:off x="9189719" y="1911095"/>
            <a:ext cx="2157984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283" name="Google Shape;283;p7"/>
          <p:cNvSpPr txBox="1"/>
          <p:nvPr/>
        </p:nvSpPr>
        <p:spPr>
          <a:xfrm>
            <a:off x="9189719" y="2249424"/>
            <a:ext cx="2157984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Top reason: [ ]</a:t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777240" y="2971800"/>
            <a:ext cx="1051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Qualified</a:t>
            </a:r>
            <a:endParaRPr/>
          </a:p>
        </p:txBody>
      </p:sp>
      <p:sp>
        <p:nvSpPr>
          <p:cNvPr id="285" name="Google Shape;285;p7"/>
          <p:cNvSpPr/>
          <p:nvPr/>
        </p:nvSpPr>
        <p:spPr>
          <a:xfrm>
            <a:off x="1920240" y="2971800"/>
            <a:ext cx="7863840" cy="246888"/>
          </a:xfrm>
          <a:prstGeom prst="roundRect">
            <a:avLst>
              <a:gd fmla="val 16667" name="adj"/>
            </a:avLst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7"/>
          <p:cNvSpPr txBox="1"/>
          <p:nvPr/>
        </p:nvSpPr>
        <p:spPr>
          <a:xfrm>
            <a:off x="10012680" y="2962656"/>
            <a:ext cx="731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$10.0M</a:t>
            </a:r>
            <a:endParaRPr/>
          </a:p>
        </p:txBody>
      </p:sp>
      <p:sp>
        <p:nvSpPr>
          <p:cNvPr id="287" name="Google Shape;287;p7"/>
          <p:cNvSpPr txBox="1"/>
          <p:nvPr/>
        </p:nvSpPr>
        <p:spPr>
          <a:xfrm>
            <a:off x="777240" y="3474720"/>
            <a:ext cx="1051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Discovery</a:t>
            </a:r>
            <a:endParaRPr/>
          </a:p>
        </p:txBody>
      </p:sp>
      <p:sp>
        <p:nvSpPr>
          <p:cNvPr id="288" name="Google Shape;288;p7"/>
          <p:cNvSpPr/>
          <p:nvPr/>
        </p:nvSpPr>
        <p:spPr>
          <a:xfrm>
            <a:off x="1920240" y="3474720"/>
            <a:ext cx="6133795" cy="246888"/>
          </a:xfrm>
          <a:prstGeom prst="roundRect">
            <a:avLst>
              <a:gd fmla="val 16667" name="adj"/>
            </a:avLst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"/>
          <p:cNvSpPr txBox="1"/>
          <p:nvPr/>
        </p:nvSpPr>
        <p:spPr>
          <a:xfrm>
            <a:off x="10012680" y="3465576"/>
            <a:ext cx="731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$7.8M</a:t>
            </a:r>
            <a:endParaRPr/>
          </a:p>
        </p:txBody>
      </p:sp>
      <p:sp>
        <p:nvSpPr>
          <p:cNvPr id="290" name="Google Shape;290;p7"/>
          <p:cNvSpPr txBox="1"/>
          <p:nvPr/>
        </p:nvSpPr>
        <p:spPr>
          <a:xfrm>
            <a:off x="777240" y="3977639"/>
            <a:ext cx="1051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Proposal</a:t>
            </a: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1920240" y="3977639"/>
            <a:ext cx="4325112" cy="246888"/>
          </a:xfrm>
          <a:prstGeom prst="roundRect">
            <a:avLst>
              <a:gd fmla="val 16667" name="adj"/>
            </a:avLst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"/>
          <p:cNvSpPr txBox="1"/>
          <p:nvPr/>
        </p:nvSpPr>
        <p:spPr>
          <a:xfrm>
            <a:off x="10012680" y="3968496"/>
            <a:ext cx="731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$5.5M</a:t>
            </a:r>
            <a:endParaRPr/>
          </a:p>
        </p:txBody>
      </p:sp>
      <p:sp>
        <p:nvSpPr>
          <p:cNvPr id="293" name="Google Shape;293;p7"/>
          <p:cNvSpPr txBox="1"/>
          <p:nvPr/>
        </p:nvSpPr>
        <p:spPr>
          <a:xfrm>
            <a:off x="777240" y="4480560"/>
            <a:ext cx="1051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Contract</a:t>
            </a:r>
            <a:endParaRPr/>
          </a:p>
        </p:txBody>
      </p:sp>
      <p:sp>
        <p:nvSpPr>
          <p:cNvPr id="294" name="Google Shape;294;p7"/>
          <p:cNvSpPr/>
          <p:nvPr/>
        </p:nvSpPr>
        <p:spPr>
          <a:xfrm>
            <a:off x="1920240" y="4480560"/>
            <a:ext cx="2673705" cy="246888"/>
          </a:xfrm>
          <a:prstGeom prst="roundRect">
            <a:avLst>
              <a:gd fmla="val 16667" name="adj"/>
            </a:avLst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"/>
          <p:cNvSpPr txBox="1"/>
          <p:nvPr/>
        </p:nvSpPr>
        <p:spPr>
          <a:xfrm>
            <a:off x="10012680" y="4471416"/>
            <a:ext cx="731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$3.4M</a:t>
            </a:r>
            <a:endParaRPr/>
          </a:p>
        </p:txBody>
      </p:sp>
      <p:sp>
        <p:nvSpPr>
          <p:cNvPr id="296" name="Google Shape;296;p7"/>
          <p:cNvSpPr txBox="1"/>
          <p:nvPr/>
        </p:nvSpPr>
        <p:spPr>
          <a:xfrm>
            <a:off x="777240" y="4983480"/>
            <a:ext cx="1051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Commit</a:t>
            </a:r>
            <a:endParaRPr/>
          </a:p>
        </p:txBody>
      </p:sp>
      <p:sp>
        <p:nvSpPr>
          <p:cNvPr id="297" name="Google Shape;297;p7"/>
          <p:cNvSpPr/>
          <p:nvPr/>
        </p:nvSpPr>
        <p:spPr>
          <a:xfrm>
            <a:off x="1920240" y="4983480"/>
            <a:ext cx="1730044" cy="246888"/>
          </a:xfrm>
          <a:prstGeom prst="roundRect">
            <a:avLst>
              <a:gd fmla="val 16667" name="adj"/>
            </a:avLst>
          </a:prstGeom>
          <a:solidFill>
            <a:srgbClr val="B17F99"/>
          </a:solidFill>
          <a:ln cap="flat" cmpd="sng" w="9525">
            <a:solidFill>
              <a:srgbClr val="B17F9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 txBox="1"/>
          <p:nvPr/>
        </p:nvSpPr>
        <p:spPr>
          <a:xfrm>
            <a:off x="10012680" y="4974336"/>
            <a:ext cx="731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$2.2M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Sales Pipeline — Major Opportunities</a:t>
            </a:r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Focus Board discussion on material opportunities and blockers.</a:t>
            </a: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307" name="Google Shape;307;p8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308" name="Google Shape;308;p8"/>
          <p:cNvSpPr/>
          <p:nvPr/>
        </p:nvSpPr>
        <p:spPr>
          <a:xfrm>
            <a:off x="658368" y="1572768"/>
            <a:ext cx="214884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 txBox="1"/>
          <p:nvPr/>
        </p:nvSpPr>
        <p:spPr>
          <a:xfrm>
            <a:off x="731519" y="1700784"/>
            <a:ext cx="200253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/>
          </a:p>
        </p:txBody>
      </p:sp>
      <p:sp>
        <p:nvSpPr>
          <p:cNvPr id="310" name="Google Shape;310;p8"/>
          <p:cNvSpPr/>
          <p:nvPr/>
        </p:nvSpPr>
        <p:spPr>
          <a:xfrm>
            <a:off x="2880360" y="1572768"/>
            <a:ext cx="12801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 txBox="1"/>
          <p:nvPr/>
        </p:nvSpPr>
        <p:spPr>
          <a:xfrm>
            <a:off x="2953512" y="1700784"/>
            <a:ext cx="113385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Stage</a:t>
            </a:r>
            <a:endParaRPr/>
          </a:p>
        </p:txBody>
      </p:sp>
      <p:sp>
        <p:nvSpPr>
          <p:cNvPr id="312" name="Google Shape;312;p8"/>
          <p:cNvSpPr/>
          <p:nvPr/>
        </p:nvSpPr>
        <p:spPr>
          <a:xfrm>
            <a:off x="4251960" y="1572768"/>
            <a:ext cx="12801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"/>
          <p:cNvSpPr txBox="1"/>
          <p:nvPr/>
        </p:nvSpPr>
        <p:spPr>
          <a:xfrm>
            <a:off x="4325112" y="1700784"/>
            <a:ext cx="113385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Annual Value</a:t>
            </a:r>
            <a:endParaRPr/>
          </a:p>
        </p:txBody>
      </p:sp>
      <p:sp>
        <p:nvSpPr>
          <p:cNvPr id="314" name="Google Shape;314;p8"/>
          <p:cNvSpPr/>
          <p:nvPr/>
        </p:nvSpPr>
        <p:spPr>
          <a:xfrm>
            <a:off x="5623560" y="1572768"/>
            <a:ext cx="128016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 txBox="1"/>
          <p:nvPr/>
        </p:nvSpPr>
        <p:spPr>
          <a:xfrm>
            <a:off x="5696712" y="1700784"/>
            <a:ext cx="113385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Probability</a:t>
            </a:r>
            <a:endParaRPr/>
          </a:p>
        </p:txBody>
      </p:sp>
      <p:sp>
        <p:nvSpPr>
          <p:cNvPr id="316" name="Google Shape;316;p8"/>
          <p:cNvSpPr/>
          <p:nvPr/>
        </p:nvSpPr>
        <p:spPr>
          <a:xfrm>
            <a:off x="6995160" y="1572768"/>
            <a:ext cx="137160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 txBox="1"/>
          <p:nvPr/>
        </p:nvSpPr>
        <p:spPr>
          <a:xfrm>
            <a:off x="7068312" y="1700784"/>
            <a:ext cx="122529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Expected Close</a:t>
            </a:r>
            <a:endParaRPr/>
          </a:p>
        </p:txBody>
      </p:sp>
      <p:sp>
        <p:nvSpPr>
          <p:cNvPr id="318" name="Google Shape;318;p8"/>
          <p:cNvSpPr/>
          <p:nvPr/>
        </p:nvSpPr>
        <p:spPr>
          <a:xfrm>
            <a:off x="8458200" y="1572768"/>
            <a:ext cx="3063240" cy="438912"/>
          </a:xfrm>
          <a:prstGeom prst="rect">
            <a:avLst/>
          </a:prstGeom>
          <a:solidFill>
            <a:srgbClr val="5C304C"/>
          </a:solidFill>
          <a:ln cap="flat" cmpd="sng" w="9525">
            <a:solidFill>
              <a:srgbClr val="5C304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 txBox="1"/>
          <p:nvPr/>
        </p:nvSpPr>
        <p:spPr>
          <a:xfrm>
            <a:off x="8531352" y="1700784"/>
            <a:ext cx="291693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Next Step / Risk</a:t>
            </a:r>
            <a:endParaRPr/>
          </a:p>
        </p:txBody>
      </p:sp>
      <p:sp>
        <p:nvSpPr>
          <p:cNvPr id="320" name="Google Shape;320;p8"/>
          <p:cNvSpPr/>
          <p:nvPr/>
        </p:nvSpPr>
        <p:spPr>
          <a:xfrm>
            <a:off x="658368" y="2011680"/>
            <a:ext cx="21488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8"/>
          <p:cNvSpPr txBox="1"/>
          <p:nvPr/>
        </p:nvSpPr>
        <p:spPr>
          <a:xfrm>
            <a:off x="731519" y="2194560"/>
            <a:ext cx="20025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[Prospect 1]</a:t>
            </a:r>
            <a:endParaRPr/>
          </a:p>
        </p:txBody>
      </p:sp>
      <p:sp>
        <p:nvSpPr>
          <p:cNvPr id="322" name="Google Shape;322;p8"/>
          <p:cNvSpPr/>
          <p:nvPr/>
        </p:nvSpPr>
        <p:spPr>
          <a:xfrm>
            <a:off x="2880360" y="2011680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8"/>
          <p:cNvSpPr txBox="1"/>
          <p:nvPr/>
        </p:nvSpPr>
        <p:spPr>
          <a:xfrm>
            <a:off x="2953512" y="2194560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[Stage]</a:t>
            </a:r>
            <a:endParaRPr/>
          </a:p>
        </p:txBody>
      </p:sp>
      <p:sp>
        <p:nvSpPr>
          <p:cNvPr id="324" name="Google Shape;324;p8"/>
          <p:cNvSpPr/>
          <p:nvPr/>
        </p:nvSpPr>
        <p:spPr>
          <a:xfrm>
            <a:off x="4251960" y="2011680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8"/>
          <p:cNvSpPr txBox="1"/>
          <p:nvPr/>
        </p:nvSpPr>
        <p:spPr>
          <a:xfrm>
            <a:off x="4325112" y="2194560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326" name="Google Shape;326;p8"/>
          <p:cNvSpPr/>
          <p:nvPr/>
        </p:nvSpPr>
        <p:spPr>
          <a:xfrm>
            <a:off x="5623560" y="2011680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8"/>
          <p:cNvSpPr txBox="1"/>
          <p:nvPr/>
        </p:nvSpPr>
        <p:spPr>
          <a:xfrm>
            <a:off x="5696712" y="2194560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28" name="Google Shape;328;p8"/>
          <p:cNvSpPr/>
          <p:nvPr/>
        </p:nvSpPr>
        <p:spPr>
          <a:xfrm>
            <a:off x="6995160" y="2011680"/>
            <a:ext cx="137160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8"/>
          <p:cNvSpPr txBox="1"/>
          <p:nvPr/>
        </p:nvSpPr>
        <p:spPr>
          <a:xfrm>
            <a:off x="7068312" y="2194560"/>
            <a:ext cx="122529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[MM/YYYY]</a:t>
            </a:r>
            <a:endParaRPr/>
          </a:p>
        </p:txBody>
      </p:sp>
      <p:sp>
        <p:nvSpPr>
          <p:cNvPr id="330" name="Google Shape;330;p8"/>
          <p:cNvSpPr/>
          <p:nvPr/>
        </p:nvSpPr>
        <p:spPr>
          <a:xfrm>
            <a:off x="8458200" y="2011680"/>
            <a:ext cx="30632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8"/>
          <p:cNvSpPr txBox="1"/>
          <p:nvPr/>
        </p:nvSpPr>
        <p:spPr>
          <a:xfrm>
            <a:off x="8531352" y="2194560"/>
            <a:ext cx="29169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[Key next action / issue]</a:t>
            </a:r>
            <a:endParaRPr/>
          </a:p>
        </p:txBody>
      </p:sp>
      <p:sp>
        <p:nvSpPr>
          <p:cNvPr id="332" name="Google Shape;332;p8"/>
          <p:cNvSpPr/>
          <p:nvPr/>
        </p:nvSpPr>
        <p:spPr>
          <a:xfrm>
            <a:off x="658368" y="2724912"/>
            <a:ext cx="21488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8"/>
          <p:cNvSpPr txBox="1"/>
          <p:nvPr/>
        </p:nvSpPr>
        <p:spPr>
          <a:xfrm>
            <a:off x="731519" y="2907792"/>
            <a:ext cx="20025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[Prospect 2]</a:t>
            </a:r>
            <a:endParaRPr/>
          </a:p>
        </p:txBody>
      </p:sp>
      <p:sp>
        <p:nvSpPr>
          <p:cNvPr id="334" name="Google Shape;334;p8"/>
          <p:cNvSpPr/>
          <p:nvPr/>
        </p:nvSpPr>
        <p:spPr>
          <a:xfrm>
            <a:off x="2880360" y="2724912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8"/>
          <p:cNvSpPr txBox="1"/>
          <p:nvPr/>
        </p:nvSpPr>
        <p:spPr>
          <a:xfrm>
            <a:off x="2953512" y="2907792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[Stage]</a:t>
            </a:r>
            <a:endParaRPr/>
          </a:p>
        </p:txBody>
      </p:sp>
      <p:sp>
        <p:nvSpPr>
          <p:cNvPr id="336" name="Google Shape;336;p8"/>
          <p:cNvSpPr/>
          <p:nvPr/>
        </p:nvSpPr>
        <p:spPr>
          <a:xfrm>
            <a:off x="4251960" y="2724912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 txBox="1"/>
          <p:nvPr/>
        </p:nvSpPr>
        <p:spPr>
          <a:xfrm>
            <a:off x="4325112" y="2907792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338" name="Google Shape;338;p8"/>
          <p:cNvSpPr/>
          <p:nvPr/>
        </p:nvSpPr>
        <p:spPr>
          <a:xfrm>
            <a:off x="5623560" y="2724912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8"/>
          <p:cNvSpPr txBox="1"/>
          <p:nvPr/>
        </p:nvSpPr>
        <p:spPr>
          <a:xfrm>
            <a:off x="5696712" y="2907792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40" name="Google Shape;340;p8"/>
          <p:cNvSpPr/>
          <p:nvPr/>
        </p:nvSpPr>
        <p:spPr>
          <a:xfrm>
            <a:off x="6995160" y="2724912"/>
            <a:ext cx="137160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8"/>
          <p:cNvSpPr txBox="1"/>
          <p:nvPr/>
        </p:nvSpPr>
        <p:spPr>
          <a:xfrm>
            <a:off x="7068312" y="2907792"/>
            <a:ext cx="122529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[MM/YYYY]</a:t>
            </a:r>
            <a:endParaRPr/>
          </a:p>
        </p:txBody>
      </p:sp>
      <p:sp>
        <p:nvSpPr>
          <p:cNvPr id="342" name="Google Shape;342;p8"/>
          <p:cNvSpPr/>
          <p:nvPr/>
        </p:nvSpPr>
        <p:spPr>
          <a:xfrm>
            <a:off x="8458200" y="2724912"/>
            <a:ext cx="30632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8"/>
          <p:cNvSpPr txBox="1"/>
          <p:nvPr/>
        </p:nvSpPr>
        <p:spPr>
          <a:xfrm>
            <a:off x="8531352" y="2907792"/>
            <a:ext cx="29169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[Key next action / issue]</a:t>
            </a:r>
            <a:endParaRPr/>
          </a:p>
        </p:txBody>
      </p:sp>
      <p:sp>
        <p:nvSpPr>
          <p:cNvPr id="344" name="Google Shape;344;p8"/>
          <p:cNvSpPr/>
          <p:nvPr/>
        </p:nvSpPr>
        <p:spPr>
          <a:xfrm>
            <a:off x="658368" y="3438144"/>
            <a:ext cx="21488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8"/>
          <p:cNvSpPr txBox="1"/>
          <p:nvPr/>
        </p:nvSpPr>
        <p:spPr>
          <a:xfrm>
            <a:off x="731519" y="3621024"/>
            <a:ext cx="20025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[Prospect 3]</a:t>
            </a:r>
            <a:endParaRPr/>
          </a:p>
        </p:txBody>
      </p:sp>
      <p:sp>
        <p:nvSpPr>
          <p:cNvPr id="346" name="Google Shape;346;p8"/>
          <p:cNvSpPr/>
          <p:nvPr/>
        </p:nvSpPr>
        <p:spPr>
          <a:xfrm>
            <a:off x="2880360" y="3438144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"/>
          <p:cNvSpPr txBox="1"/>
          <p:nvPr/>
        </p:nvSpPr>
        <p:spPr>
          <a:xfrm>
            <a:off x="2953512" y="3621024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[Stage]</a:t>
            </a:r>
            <a:endParaRPr/>
          </a:p>
        </p:txBody>
      </p:sp>
      <p:sp>
        <p:nvSpPr>
          <p:cNvPr id="348" name="Google Shape;348;p8"/>
          <p:cNvSpPr/>
          <p:nvPr/>
        </p:nvSpPr>
        <p:spPr>
          <a:xfrm>
            <a:off x="4251960" y="3438144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4325112" y="3621024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350" name="Google Shape;350;p8"/>
          <p:cNvSpPr/>
          <p:nvPr/>
        </p:nvSpPr>
        <p:spPr>
          <a:xfrm>
            <a:off x="5623560" y="3438144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8"/>
          <p:cNvSpPr txBox="1"/>
          <p:nvPr/>
        </p:nvSpPr>
        <p:spPr>
          <a:xfrm>
            <a:off x="5696712" y="3621024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52" name="Google Shape;352;p8"/>
          <p:cNvSpPr/>
          <p:nvPr/>
        </p:nvSpPr>
        <p:spPr>
          <a:xfrm>
            <a:off x="6995160" y="3438144"/>
            <a:ext cx="137160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7068312" y="3621024"/>
            <a:ext cx="122529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[MM/YYYY]</a:t>
            </a:r>
            <a:endParaRPr/>
          </a:p>
        </p:txBody>
      </p:sp>
      <p:sp>
        <p:nvSpPr>
          <p:cNvPr id="354" name="Google Shape;354;p8"/>
          <p:cNvSpPr/>
          <p:nvPr/>
        </p:nvSpPr>
        <p:spPr>
          <a:xfrm>
            <a:off x="8458200" y="3438144"/>
            <a:ext cx="30632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"/>
          <p:cNvSpPr txBox="1"/>
          <p:nvPr/>
        </p:nvSpPr>
        <p:spPr>
          <a:xfrm>
            <a:off x="8531352" y="3621024"/>
            <a:ext cx="29169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[Key next action / issue]</a:t>
            </a:r>
            <a:endParaRPr/>
          </a:p>
        </p:txBody>
      </p:sp>
      <p:sp>
        <p:nvSpPr>
          <p:cNvPr id="356" name="Google Shape;356;p8"/>
          <p:cNvSpPr/>
          <p:nvPr/>
        </p:nvSpPr>
        <p:spPr>
          <a:xfrm>
            <a:off x="658368" y="4151376"/>
            <a:ext cx="21488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8"/>
          <p:cNvSpPr txBox="1"/>
          <p:nvPr/>
        </p:nvSpPr>
        <p:spPr>
          <a:xfrm>
            <a:off x="731519" y="4334256"/>
            <a:ext cx="20025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[Prospect 4]</a:t>
            </a:r>
            <a:endParaRPr/>
          </a:p>
        </p:txBody>
      </p:sp>
      <p:sp>
        <p:nvSpPr>
          <p:cNvPr id="358" name="Google Shape;358;p8"/>
          <p:cNvSpPr/>
          <p:nvPr/>
        </p:nvSpPr>
        <p:spPr>
          <a:xfrm>
            <a:off x="2880360" y="4151376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"/>
          <p:cNvSpPr txBox="1"/>
          <p:nvPr/>
        </p:nvSpPr>
        <p:spPr>
          <a:xfrm>
            <a:off x="2953512" y="4334256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[Stage]</a:t>
            </a:r>
            <a:endParaRPr/>
          </a:p>
        </p:txBody>
      </p:sp>
      <p:sp>
        <p:nvSpPr>
          <p:cNvPr id="360" name="Google Shape;360;p8"/>
          <p:cNvSpPr/>
          <p:nvPr/>
        </p:nvSpPr>
        <p:spPr>
          <a:xfrm>
            <a:off x="4251960" y="4151376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"/>
          <p:cNvSpPr txBox="1"/>
          <p:nvPr/>
        </p:nvSpPr>
        <p:spPr>
          <a:xfrm>
            <a:off x="4325112" y="4334256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362" name="Google Shape;362;p8"/>
          <p:cNvSpPr/>
          <p:nvPr/>
        </p:nvSpPr>
        <p:spPr>
          <a:xfrm>
            <a:off x="5623560" y="4151376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8"/>
          <p:cNvSpPr txBox="1"/>
          <p:nvPr/>
        </p:nvSpPr>
        <p:spPr>
          <a:xfrm>
            <a:off x="5696712" y="4334256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64" name="Google Shape;364;p8"/>
          <p:cNvSpPr/>
          <p:nvPr/>
        </p:nvSpPr>
        <p:spPr>
          <a:xfrm>
            <a:off x="6995160" y="4151376"/>
            <a:ext cx="137160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8"/>
          <p:cNvSpPr txBox="1"/>
          <p:nvPr/>
        </p:nvSpPr>
        <p:spPr>
          <a:xfrm>
            <a:off x="7068312" y="4334256"/>
            <a:ext cx="122529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[MM/YYYY]</a:t>
            </a:r>
            <a:endParaRPr/>
          </a:p>
        </p:txBody>
      </p:sp>
      <p:sp>
        <p:nvSpPr>
          <p:cNvPr id="366" name="Google Shape;366;p8"/>
          <p:cNvSpPr/>
          <p:nvPr/>
        </p:nvSpPr>
        <p:spPr>
          <a:xfrm>
            <a:off x="8458200" y="4151376"/>
            <a:ext cx="30632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8"/>
          <p:cNvSpPr txBox="1"/>
          <p:nvPr/>
        </p:nvSpPr>
        <p:spPr>
          <a:xfrm>
            <a:off x="8531352" y="4334256"/>
            <a:ext cx="29169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[Key next action / issue]</a:t>
            </a:r>
            <a:endParaRPr/>
          </a:p>
        </p:txBody>
      </p:sp>
      <p:sp>
        <p:nvSpPr>
          <p:cNvPr id="368" name="Google Shape;368;p8"/>
          <p:cNvSpPr/>
          <p:nvPr/>
        </p:nvSpPr>
        <p:spPr>
          <a:xfrm>
            <a:off x="658368" y="4864608"/>
            <a:ext cx="21488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"/>
          <p:cNvSpPr txBox="1"/>
          <p:nvPr/>
        </p:nvSpPr>
        <p:spPr>
          <a:xfrm>
            <a:off x="731519" y="5047488"/>
            <a:ext cx="20025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[Prospect 5]</a:t>
            </a:r>
            <a:endParaRPr/>
          </a:p>
        </p:txBody>
      </p:sp>
      <p:sp>
        <p:nvSpPr>
          <p:cNvPr id="370" name="Google Shape;370;p8"/>
          <p:cNvSpPr/>
          <p:nvPr/>
        </p:nvSpPr>
        <p:spPr>
          <a:xfrm>
            <a:off x="2880360" y="4864608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"/>
          <p:cNvSpPr txBox="1"/>
          <p:nvPr/>
        </p:nvSpPr>
        <p:spPr>
          <a:xfrm>
            <a:off x="2953512" y="5047488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[Stage]</a:t>
            </a:r>
            <a:endParaRPr/>
          </a:p>
        </p:txBody>
      </p:sp>
      <p:sp>
        <p:nvSpPr>
          <p:cNvPr id="372" name="Google Shape;372;p8"/>
          <p:cNvSpPr/>
          <p:nvPr/>
        </p:nvSpPr>
        <p:spPr>
          <a:xfrm>
            <a:off x="4251960" y="4864608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8"/>
          <p:cNvSpPr txBox="1"/>
          <p:nvPr/>
        </p:nvSpPr>
        <p:spPr>
          <a:xfrm>
            <a:off x="4325112" y="5047488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374" name="Google Shape;374;p8"/>
          <p:cNvSpPr/>
          <p:nvPr/>
        </p:nvSpPr>
        <p:spPr>
          <a:xfrm>
            <a:off x="5623560" y="4864608"/>
            <a:ext cx="128016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8"/>
          <p:cNvSpPr txBox="1"/>
          <p:nvPr/>
        </p:nvSpPr>
        <p:spPr>
          <a:xfrm>
            <a:off x="5696712" y="5047488"/>
            <a:ext cx="113385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76" name="Google Shape;376;p8"/>
          <p:cNvSpPr/>
          <p:nvPr/>
        </p:nvSpPr>
        <p:spPr>
          <a:xfrm>
            <a:off x="6995160" y="4864608"/>
            <a:ext cx="137160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8"/>
          <p:cNvSpPr txBox="1"/>
          <p:nvPr/>
        </p:nvSpPr>
        <p:spPr>
          <a:xfrm>
            <a:off x="7068312" y="5047488"/>
            <a:ext cx="122529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[MM/YYYY]</a:t>
            </a:r>
            <a:endParaRPr/>
          </a:p>
        </p:txBody>
      </p:sp>
      <p:sp>
        <p:nvSpPr>
          <p:cNvPr id="378" name="Google Shape;378;p8"/>
          <p:cNvSpPr/>
          <p:nvPr/>
        </p:nvSpPr>
        <p:spPr>
          <a:xfrm>
            <a:off x="8458200" y="4864608"/>
            <a:ext cx="3063240" cy="7132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8"/>
          <p:cNvSpPr txBox="1"/>
          <p:nvPr/>
        </p:nvSpPr>
        <p:spPr>
          <a:xfrm>
            <a:off x="8531352" y="5047488"/>
            <a:ext cx="291693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[Key next action / issue]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"/>
          <p:cNvSpPr txBox="1"/>
          <p:nvPr/>
        </p:nvSpPr>
        <p:spPr>
          <a:xfrm>
            <a:off x="548640" y="502920"/>
            <a:ext cx="9875520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Customer &amp; Revenue Health</a:t>
            </a:r>
            <a:endParaRPr/>
          </a:p>
        </p:txBody>
      </p:sp>
      <p:sp>
        <p:nvSpPr>
          <p:cNvPr id="385" name="Google Shape;385;p9"/>
          <p:cNvSpPr txBox="1"/>
          <p:nvPr/>
        </p:nvSpPr>
        <p:spPr>
          <a:xfrm>
            <a:off x="548640" y="941832"/>
            <a:ext cx="10424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Balance concentration, retention and expansion.</a:t>
            </a:r>
            <a:endParaRPr/>
          </a:p>
        </p:txBody>
      </p:sp>
      <p:sp>
        <p:nvSpPr>
          <p:cNvPr id="386" name="Google Shape;386;p9"/>
          <p:cNvSpPr/>
          <p:nvPr/>
        </p:nvSpPr>
        <p:spPr>
          <a:xfrm>
            <a:off x="548640" y="1252728"/>
            <a:ext cx="11064240" cy="22860"/>
          </a:xfrm>
          <a:prstGeom prst="rect">
            <a:avLst/>
          </a:prstGeom>
          <a:solidFill>
            <a:srgbClr val="EED8DE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 txBox="1"/>
          <p:nvPr/>
        </p:nvSpPr>
        <p:spPr>
          <a:xfrm>
            <a:off x="9509760" y="6428232"/>
            <a:ext cx="20116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CONFIDENTIAL • BOARD MATERIALS</a:t>
            </a:r>
            <a:endParaRPr/>
          </a:p>
        </p:txBody>
      </p:sp>
      <p:sp>
        <p:nvSpPr>
          <p:cNvPr id="388" name="Google Shape;388;p9"/>
          <p:cNvSpPr txBox="1"/>
          <p:nvPr/>
        </p:nvSpPr>
        <p:spPr>
          <a:xfrm>
            <a:off x="11567160" y="6428232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389" name="Google Shape;389;p9"/>
          <p:cNvSpPr/>
          <p:nvPr/>
        </p:nvSpPr>
        <p:spPr>
          <a:xfrm>
            <a:off x="658368" y="1572768"/>
            <a:ext cx="2514600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 txBox="1"/>
          <p:nvPr/>
        </p:nvSpPr>
        <p:spPr>
          <a:xfrm>
            <a:off x="822959" y="1709928"/>
            <a:ext cx="218541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TOP 5 CONCENTRATION</a:t>
            </a:r>
            <a:endParaRPr/>
          </a:p>
        </p:txBody>
      </p:sp>
      <p:sp>
        <p:nvSpPr>
          <p:cNvPr id="391" name="Google Shape;391;p9"/>
          <p:cNvSpPr txBox="1"/>
          <p:nvPr/>
        </p:nvSpPr>
        <p:spPr>
          <a:xfrm>
            <a:off x="822959" y="1929384"/>
            <a:ext cx="2185416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92" name="Google Shape;392;p9"/>
          <p:cNvSpPr txBox="1"/>
          <p:nvPr/>
        </p:nvSpPr>
        <p:spPr>
          <a:xfrm>
            <a:off x="822959" y="2267712"/>
            <a:ext cx="2185416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Target: &lt; XX%</a:t>
            </a:r>
            <a:endParaRPr/>
          </a:p>
        </p:txBody>
      </p:sp>
      <p:sp>
        <p:nvSpPr>
          <p:cNvPr id="393" name="Google Shape;393;p9"/>
          <p:cNvSpPr/>
          <p:nvPr/>
        </p:nvSpPr>
        <p:spPr>
          <a:xfrm>
            <a:off x="3456432" y="1572768"/>
            <a:ext cx="2514600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 txBox="1"/>
          <p:nvPr/>
        </p:nvSpPr>
        <p:spPr>
          <a:xfrm>
            <a:off x="3621024" y="1709928"/>
            <a:ext cx="218541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GROSS RETENTION</a:t>
            </a:r>
            <a:endParaRPr/>
          </a:p>
        </p:txBody>
      </p:sp>
      <p:sp>
        <p:nvSpPr>
          <p:cNvPr id="395" name="Google Shape;395;p9"/>
          <p:cNvSpPr txBox="1"/>
          <p:nvPr/>
        </p:nvSpPr>
        <p:spPr>
          <a:xfrm>
            <a:off x="3621024" y="1929384"/>
            <a:ext cx="2185416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/>
          </a:p>
        </p:txBody>
      </p:sp>
      <p:sp>
        <p:nvSpPr>
          <p:cNvPr id="396" name="Google Shape;396;p9"/>
          <p:cNvSpPr txBox="1"/>
          <p:nvPr/>
        </p:nvSpPr>
        <p:spPr>
          <a:xfrm>
            <a:off x="3621024" y="2267712"/>
            <a:ext cx="2185416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 pts YoY</a:t>
            </a:r>
            <a:endParaRPr/>
          </a:p>
        </p:txBody>
      </p:sp>
      <p:sp>
        <p:nvSpPr>
          <p:cNvPr id="397" name="Google Shape;397;p9"/>
          <p:cNvSpPr/>
          <p:nvPr/>
        </p:nvSpPr>
        <p:spPr>
          <a:xfrm>
            <a:off x="6254496" y="1572768"/>
            <a:ext cx="2514600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 txBox="1"/>
          <p:nvPr/>
        </p:nvSpPr>
        <p:spPr>
          <a:xfrm>
            <a:off x="6419088" y="1709928"/>
            <a:ext cx="218541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NET RETENTION</a:t>
            </a:r>
            <a:endParaRPr/>
          </a:p>
        </p:txBody>
      </p:sp>
      <p:sp>
        <p:nvSpPr>
          <p:cNvPr id="399" name="Google Shape;399;p9"/>
          <p:cNvSpPr txBox="1"/>
          <p:nvPr/>
        </p:nvSpPr>
        <p:spPr>
          <a:xfrm>
            <a:off x="6419088" y="1929384"/>
            <a:ext cx="2185416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XXX%</a:t>
            </a:r>
            <a:endParaRPr/>
          </a:p>
        </p:txBody>
      </p:sp>
      <p:sp>
        <p:nvSpPr>
          <p:cNvPr id="400" name="Google Shape;400;p9"/>
          <p:cNvSpPr txBox="1"/>
          <p:nvPr/>
        </p:nvSpPr>
        <p:spPr>
          <a:xfrm>
            <a:off x="6419088" y="2267712"/>
            <a:ext cx="2185416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4D7B60"/>
                </a:solidFill>
                <a:latin typeface="Arial"/>
                <a:ea typeface="Arial"/>
                <a:cs typeface="Arial"/>
                <a:sym typeface="Arial"/>
              </a:rPr>
              <a:t>+X pts YoY</a:t>
            </a:r>
            <a:endParaRPr/>
          </a:p>
        </p:txBody>
      </p:sp>
      <p:sp>
        <p:nvSpPr>
          <p:cNvPr id="401" name="Google Shape;401;p9"/>
          <p:cNvSpPr/>
          <p:nvPr/>
        </p:nvSpPr>
        <p:spPr>
          <a:xfrm>
            <a:off x="9052560" y="1572768"/>
            <a:ext cx="2514600" cy="914400"/>
          </a:xfrm>
          <a:prstGeom prst="roundRect">
            <a:avLst>
              <a:gd fmla="val 16667" name="adj"/>
            </a:avLst>
          </a:prstGeom>
          <a:solidFill>
            <a:srgbClr val="F9F7F5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 txBox="1"/>
          <p:nvPr/>
        </p:nvSpPr>
        <p:spPr>
          <a:xfrm>
            <a:off x="9217152" y="1709928"/>
            <a:ext cx="2185416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706B6F"/>
                </a:solidFill>
                <a:latin typeface="Arial"/>
                <a:ea typeface="Arial"/>
                <a:cs typeface="Arial"/>
                <a:sym typeface="Arial"/>
              </a:rPr>
              <a:t>RENEWALS NEXT 12M</a:t>
            </a:r>
            <a:endParaRPr/>
          </a:p>
        </p:txBody>
      </p:sp>
      <p:sp>
        <p:nvSpPr>
          <p:cNvPr id="403" name="Google Shape;403;p9"/>
          <p:cNvSpPr txBox="1"/>
          <p:nvPr/>
        </p:nvSpPr>
        <p:spPr>
          <a:xfrm>
            <a:off x="9217152" y="1929384"/>
            <a:ext cx="2185416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$X.XM</a:t>
            </a:r>
            <a:endParaRPr/>
          </a:p>
        </p:txBody>
      </p:sp>
      <p:sp>
        <p:nvSpPr>
          <p:cNvPr id="404" name="Google Shape;404;p9"/>
          <p:cNvSpPr txBox="1"/>
          <p:nvPr/>
        </p:nvSpPr>
        <p:spPr>
          <a:xfrm>
            <a:off x="9217152" y="2267712"/>
            <a:ext cx="2185416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" u="none" cap="none" strike="noStrike">
                <a:solidFill>
                  <a:srgbClr val="B7843F"/>
                </a:solidFill>
                <a:latin typeface="Arial"/>
                <a:ea typeface="Arial"/>
                <a:cs typeface="Arial"/>
                <a:sym typeface="Arial"/>
              </a:rPr>
              <a:t>X at-risk</a:t>
            </a:r>
            <a:endParaRPr/>
          </a:p>
        </p:txBody>
      </p:sp>
      <p:sp>
        <p:nvSpPr>
          <p:cNvPr id="405" name="Google Shape;405;p9"/>
          <p:cNvSpPr/>
          <p:nvPr/>
        </p:nvSpPr>
        <p:spPr>
          <a:xfrm>
            <a:off x="658368" y="2852928"/>
            <a:ext cx="5074920" cy="23317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9"/>
          <p:cNvSpPr txBox="1"/>
          <p:nvPr/>
        </p:nvSpPr>
        <p:spPr>
          <a:xfrm>
            <a:off x="859536" y="3108960"/>
            <a:ext cx="2377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AT-RISK / WATCH</a:t>
            </a:r>
            <a:endParaRPr/>
          </a:p>
        </p:txBody>
      </p:sp>
      <p:sp>
        <p:nvSpPr>
          <p:cNvPr id="407" name="Google Shape;407;p9"/>
          <p:cNvSpPr txBox="1"/>
          <p:nvPr/>
        </p:nvSpPr>
        <p:spPr>
          <a:xfrm>
            <a:off x="859536" y="3520440"/>
            <a:ext cx="45720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</p:txBody>
      </p:sp>
      <p:sp>
        <p:nvSpPr>
          <p:cNvPr id="408" name="Google Shape;408;p9"/>
          <p:cNvSpPr/>
          <p:nvPr/>
        </p:nvSpPr>
        <p:spPr>
          <a:xfrm>
            <a:off x="6199632" y="2852928"/>
            <a:ext cx="5074920" cy="23317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4E1E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9"/>
          <p:cNvSpPr txBox="1"/>
          <p:nvPr/>
        </p:nvSpPr>
        <p:spPr>
          <a:xfrm>
            <a:off x="6400800" y="3108960"/>
            <a:ext cx="2377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5C304C"/>
                </a:solidFill>
                <a:latin typeface="Arial"/>
                <a:ea typeface="Arial"/>
                <a:cs typeface="Arial"/>
                <a:sym typeface="Arial"/>
              </a:rPr>
              <a:t>EXPANSION / UPSIDE</a:t>
            </a:r>
            <a:endParaRPr/>
          </a:p>
        </p:txBody>
      </p:sp>
      <p:sp>
        <p:nvSpPr>
          <p:cNvPr id="410" name="Google Shape;410;p9"/>
          <p:cNvSpPr txBox="1"/>
          <p:nvPr/>
        </p:nvSpPr>
        <p:spPr>
          <a:xfrm>
            <a:off x="6400800" y="3520440"/>
            <a:ext cx="45720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150" u="none" cap="none" strike="noStrike">
                <a:solidFill>
                  <a:srgbClr val="2D272D"/>
                </a:solidFill>
                <a:latin typeface="Arial"/>
                <a:ea typeface="Arial"/>
                <a:cs typeface="Arial"/>
                <a:sym typeface="Arial"/>
              </a:rPr>
              <a:t>• [Customer] — issue / value / action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>Cadence &amp; Compass</dc:creator>
</cp:coreProperties>
</file>